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484" r:id="rId5"/>
    <p:sldId id="468" r:id="rId6"/>
    <p:sldId id="542" r:id="rId7"/>
    <p:sldId id="491" r:id="rId8"/>
    <p:sldId id="541" r:id="rId9"/>
    <p:sldId id="493" r:id="rId10"/>
    <p:sldId id="494" r:id="rId11"/>
    <p:sldId id="497" r:id="rId12"/>
    <p:sldId id="496" r:id="rId13"/>
    <p:sldId id="495" r:id="rId14"/>
    <p:sldId id="499" r:id="rId15"/>
    <p:sldId id="498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2" r:id="rId28"/>
    <p:sldId id="511" r:id="rId29"/>
    <p:sldId id="513" r:id="rId30"/>
    <p:sldId id="514" r:id="rId31"/>
    <p:sldId id="515" r:id="rId32"/>
    <p:sldId id="516" r:id="rId33"/>
    <p:sldId id="517" r:id="rId34"/>
    <p:sldId id="518" r:id="rId35"/>
    <p:sldId id="520" r:id="rId36"/>
    <p:sldId id="519" r:id="rId37"/>
    <p:sldId id="521" r:id="rId38"/>
    <p:sldId id="522" r:id="rId39"/>
    <p:sldId id="523" r:id="rId40"/>
    <p:sldId id="524" r:id="rId41"/>
    <p:sldId id="543" r:id="rId42"/>
    <p:sldId id="525" r:id="rId43"/>
    <p:sldId id="537" r:id="rId44"/>
    <p:sldId id="538" r:id="rId45"/>
    <p:sldId id="539" r:id="rId46"/>
    <p:sldId id="540" r:id="rId47"/>
    <p:sldId id="536" r:id="rId48"/>
    <p:sldId id="544" r:id="rId49"/>
    <p:sldId id="526" r:id="rId50"/>
    <p:sldId id="527" r:id="rId51"/>
    <p:sldId id="528" r:id="rId52"/>
    <p:sldId id="530" r:id="rId53"/>
    <p:sldId id="529" r:id="rId54"/>
    <p:sldId id="531" r:id="rId55"/>
    <p:sldId id="533" r:id="rId56"/>
    <p:sldId id="532" r:id="rId57"/>
    <p:sldId id="545" r:id="rId58"/>
    <p:sldId id="488" r:id="rId59"/>
    <p:sldId id="483" r:id="rId60"/>
    <p:sldId id="473" r:id="rId61"/>
    <p:sldId id="487" r:id="rId62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pos="4656" userDrawn="1">
          <p15:clr>
            <a:srgbClr val="A4A3A4"/>
          </p15:clr>
        </p15:guide>
        <p15:guide id="7" pos="451">
          <p15:clr>
            <a:srgbClr val="A4A3A4"/>
          </p15:clr>
        </p15:guide>
        <p15:guide id="8" pos="4327">
          <p15:clr>
            <a:srgbClr val="A4A3A4"/>
          </p15:clr>
        </p15:guide>
        <p15:guide id="9" pos="4417">
          <p15:clr>
            <a:srgbClr val="A4A3A4"/>
          </p15:clr>
        </p15:guide>
        <p15:guide id="10" pos="41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DA0"/>
    <a:srgbClr val="FFFFFF"/>
    <a:srgbClr val="666161"/>
    <a:srgbClr val="056593"/>
    <a:srgbClr val="BDB9B4"/>
    <a:srgbClr val="123650"/>
    <a:srgbClr val="9AB350"/>
    <a:srgbClr val="056999"/>
    <a:srgbClr val="B9B5B0"/>
    <a:srgbClr val="BDC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 autoAdjust="0"/>
    <p:restoredTop sz="82857" autoAdjust="0"/>
  </p:normalViewPr>
  <p:slideViewPr>
    <p:cSldViewPr snapToGrid="0">
      <p:cViewPr varScale="1">
        <p:scale>
          <a:sx n="105" d="100"/>
          <a:sy n="105" d="100"/>
        </p:scale>
        <p:origin x="1304" y="184"/>
      </p:cViewPr>
      <p:guideLst>
        <p:guide orient="horz" pos="645"/>
        <p:guide pos="3840"/>
        <p:guide pos="7219"/>
        <p:guide orient="horz" pos="935"/>
        <p:guide orient="horz" pos="255"/>
        <p:guide pos="4656"/>
        <p:guide pos="451"/>
        <p:guide pos="4327"/>
        <p:guide pos="4417"/>
        <p:guide pos="416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766" y="108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08B26-3AF5-7C42-AE50-0DF2D19D578A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35E2162-2809-0A40-8869-F3FFB6F9B44F}">
      <dgm:prSet phldrT="[Text]"/>
      <dgm:spPr/>
      <dgm:t>
        <a:bodyPr/>
        <a:lstStyle/>
        <a:p>
          <a:r>
            <a:rPr lang="de-DE" dirty="0" err="1"/>
            <a:t>Closed</a:t>
          </a:r>
          <a:endParaRPr lang="de-DE" dirty="0"/>
        </a:p>
      </dgm:t>
    </dgm:pt>
    <dgm:pt modelId="{6D2A0A0E-9F97-7E4F-BC7F-1A8B09F2FF52}" type="parTrans" cxnId="{D35651B4-8D0F-C141-97F0-7A3518431593}">
      <dgm:prSet/>
      <dgm:spPr/>
      <dgm:t>
        <a:bodyPr/>
        <a:lstStyle/>
        <a:p>
          <a:endParaRPr lang="de-DE"/>
        </a:p>
      </dgm:t>
    </dgm:pt>
    <dgm:pt modelId="{B29E7D84-EB01-144D-B13F-CF6FB93B9945}" type="sibTrans" cxnId="{D35651B4-8D0F-C141-97F0-7A3518431593}">
      <dgm:prSet/>
      <dgm:spPr/>
      <dgm:t>
        <a:bodyPr/>
        <a:lstStyle/>
        <a:p>
          <a:endParaRPr lang="de-DE"/>
        </a:p>
      </dgm:t>
    </dgm:pt>
    <dgm:pt modelId="{5E160667-39BE-384E-90A0-773563F90A6D}">
      <dgm:prSet phldrT="[Text]"/>
      <dgm:spPr/>
      <dgm:t>
        <a:bodyPr/>
        <a:lstStyle/>
        <a:p>
          <a:r>
            <a:rPr lang="de-DE" dirty="0"/>
            <a:t>NOMOUNT</a:t>
          </a:r>
        </a:p>
      </dgm:t>
    </dgm:pt>
    <dgm:pt modelId="{49C57E89-AC6C-194A-9787-EE81A1E9C664}" type="parTrans" cxnId="{DCB6A5FB-11F2-E049-8E04-2337D616FD2D}">
      <dgm:prSet/>
      <dgm:spPr/>
      <dgm:t>
        <a:bodyPr/>
        <a:lstStyle/>
        <a:p>
          <a:endParaRPr lang="de-DE"/>
        </a:p>
      </dgm:t>
    </dgm:pt>
    <dgm:pt modelId="{C621C228-9D63-D54E-B5B5-ED45CDBD8BD7}" type="sibTrans" cxnId="{DCB6A5FB-11F2-E049-8E04-2337D616FD2D}">
      <dgm:prSet/>
      <dgm:spPr/>
      <dgm:t>
        <a:bodyPr/>
        <a:lstStyle/>
        <a:p>
          <a:endParaRPr lang="de-DE"/>
        </a:p>
      </dgm:t>
    </dgm:pt>
    <dgm:pt modelId="{39E2F1B9-082A-2048-A3BB-493CD8836BE2}">
      <dgm:prSet phldrT="[Text]"/>
      <dgm:spPr/>
      <dgm:t>
        <a:bodyPr/>
        <a:lstStyle/>
        <a:p>
          <a:r>
            <a:rPr lang="de-DE" dirty="0"/>
            <a:t>MOUNT</a:t>
          </a:r>
        </a:p>
      </dgm:t>
    </dgm:pt>
    <dgm:pt modelId="{433C5404-85A0-FD42-8825-2CC8A735F516}" type="parTrans" cxnId="{B490263C-7B70-AC41-AE89-17A224FC80D1}">
      <dgm:prSet/>
      <dgm:spPr/>
      <dgm:t>
        <a:bodyPr/>
        <a:lstStyle/>
        <a:p>
          <a:endParaRPr lang="de-DE"/>
        </a:p>
      </dgm:t>
    </dgm:pt>
    <dgm:pt modelId="{9E85DE7D-739F-E34B-B88F-2725F3D67DDF}" type="sibTrans" cxnId="{B490263C-7B70-AC41-AE89-17A224FC80D1}">
      <dgm:prSet/>
      <dgm:spPr/>
      <dgm:t>
        <a:bodyPr/>
        <a:lstStyle/>
        <a:p>
          <a:endParaRPr lang="de-DE"/>
        </a:p>
      </dgm:t>
    </dgm:pt>
    <dgm:pt modelId="{55B3D773-CFDE-8647-8CC5-7BF62827E0D9}">
      <dgm:prSet phldrT="[Text]"/>
      <dgm:spPr/>
      <dgm:t>
        <a:bodyPr/>
        <a:lstStyle/>
        <a:p>
          <a:r>
            <a:rPr lang="de-DE" dirty="0"/>
            <a:t>OPEN</a:t>
          </a:r>
        </a:p>
      </dgm:t>
    </dgm:pt>
    <dgm:pt modelId="{D034DB8C-90C1-AB47-A161-2A1E2EDBB981}" type="parTrans" cxnId="{8E4F8582-919A-7E47-92E6-11F754CD08C6}">
      <dgm:prSet/>
      <dgm:spPr/>
      <dgm:t>
        <a:bodyPr/>
        <a:lstStyle/>
        <a:p>
          <a:endParaRPr lang="de-DE"/>
        </a:p>
      </dgm:t>
    </dgm:pt>
    <dgm:pt modelId="{073A1CE8-152D-3D49-9842-D335493384B9}" type="sibTrans" cxnId="{8E4F8582-919A-7E47-92E6-11F754CD08C6}">
      <dgm:prSet/>
      <dgm:spPr/>
      <dgm:t>
        <a:bodyPr/>
        <a:lstStyle/>
        <a:p>
          <a:endParaRPr lang="de-DE"/>
        </a:p>
      </dgm:t>
    </dgm:pt>
    <dgm:pt modelId="{D30CEFA6-36F1-E146-9AB9-396D5B818384}" type="pres">
      <dgm:prSet presAssocID="{C8A08B26-3AF5-7C42-AE50-0DF2D19D578A}" presName="rootnode" presStyleCnt="0">
        <dgm:presLayoutVars>
          <dgm:chMax/>
          <dgm:chPref/>
          <dgm:dir/>
          <dgm:animLvl val="lvl"/>
        </dgm:presLayoutVars>
      </dgm:prSet>
      <dgm:spPr/>
    </dgm:pt>
    <dgm:pt modelId="{4E8F12FD-BBC3-234D-9E16-B9EA43328F82}" type="pres">
      <dgm:prSet presAssocID="{435E2162-2809-0A40-8869-F3FFB6F9B44F}" presName="composite" presStyleCnt="0"/>
      <dgm:spPr/>
    </dgm:pt>
    <dgm:pt modelId="{1DB27A23-5DCF-2E49-A26C-E6D9B6911399}" type="pres">
      <dgm:prSet presAssocID="{435E2162-2809-0A40-8869-F3FFB6F9B44F}" presName="LShape" presStyleLbl="alignNode1" presStyleIdx="0" presStyleCnt="7"/>
      <dgm:spPr>
        <a:solidFill>
          <a:srgbClr val="FF0000"/>
        </a:solidFill>
      </dgm:spPr>
    </dgm:pt>
    <dgm:pt modelId="{5163361D-CAAF-0745-A36E-D92D7C762062}" type="pres">
      <dgm:prSet presAssocID="{435E2162-2809-0A40-8869-F3FFB6F9B44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78DA3EF-7AA9-C946-996A-3E3D3F1A16E9}" type="pres">
      <dgm:prSet presAssocID="{435E2162-2809-0A40-8869-F3FFB6F9B44F}" presName="Triangle" presStyleLbl="alignNode1" presStyleIdx="1" presStyleCnt="7"/>
      <dgm:spPr/>
    </dgm:pt>
    <dgm:pt modelId="{6DD6EFE4-EDB6-0842-8344-B7F099578FC2}" type="pres">
      <dgm:prSet presAssocID="{B29E7D84-EB01-144D-B13F-CF6FB93B9945}" presName="sibTrans" presStyleCnt="0"/>
      <dgm:spPr/>
    </dgm:pt>
    <dgm:pt modelId="{ACA08C88-8530-D94D-A55C-E0FF5F183850}" type="pres">
      <dgm:prSet presAssocID="{B29E7D84-EB01-144D-B13F-CF6FB93B9945}" presName="space" presStyleCnt="0"/>
      <dgm:spPr/>
    </dgm:pt>
    <dgm:pt modelId="{92CD0A0F-796C-784C-B883-EB2AECA46EAA}" type="pres">
      <dgm:prSet presAssocID="{5E160667-39BE-384E-90A0-773563F90A6D}" presName="composite" presStyleCnt="0"/>
      <dgm:spPr/>
    </dgm:pt>
    <dgm:pt modelId="{6B11DE0B-7114-E344-9884-51F25FCA3E2D}" type="pres">
      <dgm:prSet presAssocID="{5E160667-39BE-384E-90A0-773563F90A6D}" presName="LShape" presStyleLbl="alignNode1" presStyleIdx="2" presStyleCnt="7"/>
      <dgm:spPr>
        <a:solidFill>
          <a:srgbClr val="FFC000"/>
        </a:solidFill>
      </dgm:spPr>
    </dgm:pt>
    <dgm:pt modelId="{A9CD37A7-F24A-1541-B1CB-E5E36D564742}" type="pres">
      <dgm:prSet presAssocID="{5E160667-39BE-384E-90A0-773563F90A6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2EB13C4-6C24-3645-9B41-D8CCAFAE023A}" type="pres">
      <dgm:prSet presAssocID="{5E160667-39BE-384E-90A0-773563F90A6D}" presName="Triangle" presStyleLbl="alignNode1" presStyleIdx="3" presStyleCnt="7"/>
      <dgm:spPr/>
    </dgm:pt>
    <dgm:pt modelId="{A2C2A437-B37C-C44A-943D-644AC4974E5F}" type="pres">
      <dgm:prSet presAssocID="{C621C228-9D63-D54E-B5B5-ED45CDBD8BD7}" presName="sibTrans" presStyleCnt="0"/>
      <dgm:spPr/>
    </dgm:pt>
    <dgm:pt modelId="{2CDBED9D-1CA8-9542-BC19-8740A575ED3D}" type="pres">
      <dgm:prSet presAssocID="{C621C228-9D63-D54E-B5B5-ED45CDBD8BD7}" presName="space" presStyleCnt="0"/>
      <dgm:spPr/>
    </dgm:pt>
    <dgm:pt modelId="{70EE68D7-CD5A-B544-9CF9-C59CA0023A05}" type="pres">
      <dgm:prSet presAssocID="{39E2F1B9-082A-2048-A3BB-493CD8836BE2}" presName="composite" presStyleCnt="0"/>
      <dgm:spPr/>
    </dgm:pt>
    <dgm:pt modelId="{DCFE08C2-A4B3-7F48-98F5-69C03158D73F}" type="pres">
      <dgm:prSet presAssocID="{39E2F1B9-082A-2048-A3BB-493CD8836BE2}" presName="LShape" presStyleLbl="alignNode1" presStyleIdx="4" presStyleCnt="7"/>
      <dgm:spPr>
        <a:solidFill>
          <a:schemeClr val="accent5">
            <a:lumMod val="75000"/>
          </a:schemeClr>
        </a:solidFill>
      </dgm:spPr>
    </dgm:pt>
    <dgm:pt modelId="{23963718-778D-3946-9D34-1A04431B215E}" type="pres">
      <dgm:prSet presAssocID="{39E2F1B9-082A-2048-A3BB-493CD8836BE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0EAE898-FF28-3F49-B39F-375AF9EA3B27}" type="pres">
      <dgm:prSet presAssocID="{39E2F1B9-082A-2048-A3BB-493CD8836BE2}" presName="Triangle" presStyleLbl="alignNode1" presStyleIdx="5" presStyleCnt="7"/>
      <dgm:spPr/>
    </dgm:pt>
    <dgm:pt modelId="{36E7DFD9-DD74-1C4C-849D-8645BDDBE76B}" type="pres">
      <dgm:prSet presAssocID="{9E85DE7D-739F-E34B-B88F-2725F3D67DDF}" presName="sibTrans" presStyleCnt="0"/>
      <dgm:spPr/>
    </dgm:pt>
    <dgm:pt modelId="{A0479489-6BB8-A242-A441-0FD3D6D1C55F}" type="pres">
      <dgm:prSet presAssocID="{9E85DE7D-739F-E34B-B88F-2725F3D67DDF}" presName="space" presStyleCnt="0"/>
      <dgm:spPr/>
    </dgm:pt>
    <dgm:pt modelId="{04AFE058-FD11-8C42-9D97-9F2E67991733}" type="pres">
      <dgm:prSet presAssocID="{55B3D773-CFDE-8647-8CC5-7BF62827E0D9}" presName="composite" presStyleCnt="0"/>
      <dgm:spPr/>
    </dgm:pt>
    <dgm:pt modelId="{5E3E670B-174F-184E-9C66-2323CC4B57FE}" type="pres">
      <dgm:prSet presAssocID="{55B3D773-CFDE-8647-8CC5-7BF62827E0D9}" presName="LShape" presStyleLbl="alignNode1" presStyleIdx="6" presStyleCnt="7"/>
      <dgm:spPr>
        <a:solidFill>
          <a:srgbClr val="00B050"/>
        </a:solidFill>
      </dgm:spPr>
    </dgm:pt>
    <dgm:pt modelId="{FE72397A-2D32-404E-9D1F-1E222F5F5CA4}" type="pres">
      <dgm:prSet presAssocID="{55B3D773-CFDE-8647-8CC5-7BF62827E0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4FD5115-8160-9741-8D67-4EB2FC094F95}" type="presOf" srcId="{435E2162-2809-0A40-8869-F3FFB6F9B44F}" destId="{5163361D-CAAF-0745-A36E-D92D7C762062}" srcOrd="0" destOrd="0" presId="urn:microsoft.com/office/officeart/2009/3/layout/StepUpProcess"/>
    <dgm:cxn modelId="{B490263C-7B70-AC41-AE89-17A224FC80D1}" srcId="{C8A08B26-3AF5-7C42-AE50-0DF2D19D578A}" destId="{39E2F1B9-082A-2048-A3BB-493CD8836BE2}" srcOrd="2" destOrd="0" parTransId="{433C5404-85A0-FD42-8825-2CC8A735F516}" sibTransId="{9E85DE7D-739F-E34B-B88F-2725F3D67DDF}"/>
    <dgm:cxn modelId="{1E7E9347-06FF-294A-9242-5FB561F87CC5}" type="presOf" srcId="{55B3D773-CFDE-8647-8CC5-7BF62827E0D9}" destId="{FE72397A-2D32-404E-9D1F-1E222F5F5CA4}" srcOrd="0" destOrd="0" presId="urn:microsoft.com/office/officeart/2009/3/layout/StepUpProcess"/>
    <dgm:cxn modelId="{164B8D80-9A18-184E-B8F8-88706FCD47C8}" type="presOf" srcId="{39E2F1B9-082A-2048-A3BB-493CD8836BE2}" destId="{23963718-778D-3946-9D34-1A04431B215E}" srcOrd="0" destOrd="0" presId="urn:microsoft.com/office/officeart/2009/3/layout/StepUpProcess"/>
    <dgm:cxn modelId="{8E4F8582-919A-7E47-92E6-11F754CD08C6}" srcId="{C8A08B26-3AF5-7C42-AE50-0DF2D19D578A}" destId="{55B3D773-CFDE-8647-8CC5-7BF62827E0D9}" srcOrd="3" destOrd="0" parTransId="{D034DB8C-90C1-AB47-A161-2A1E2EDBB981}" sibTransId="{073A1CE8-152D-3D49-9842-D335493384B9}"/>
    <dgm:cxn modelId="{C013B996-C696-724A-8C06-7115EA8609CB}" type="presOf" srcId="{C8A08B26-3AF5-7C42-AE50-0DF2D19D578A}" destId="{D30CEFA6-36F1-E146-9AB9-396D5B818384}" srcOrd="0" destOrd="0" presId="urn:microsoft.com/office/officeart/2009/3/layout/StepUpProcess"/>
    <dgm:cxn modelId="{D35651B4-8D0F-C141-97F0-7A3518431593}" srcId="{C8A08B26-3AF5-7C42-AE50-0DF2D19D578A}" destId="{435E2162-2809-0A40-8869-F3FFB6F9B44F}" srcOrd="0" destOrd="0" parTransId="{6D2A0A0E-9F97-7E4F-BC7F-1A8B09F2FF52}" sibTransId="{B29E7D84-EB01-144D-B13F-CF6FB93B9945}"/>
    <dgm:cxn modelId="{127868B5-07D8-4B4B-8FD1-A2DF6CFB94C7}" type="presOf" srcId="{5E160667-39BE-384E-90A0-773563F90A6D}" destId="{A9CD37A7-F24A-1541-B1CB-E5E36D564742}" srcOrd="0" destOrd="0" presId="urn:microsoft.com/office/officeart/2009/3/layout/StepUpProcess"/>
    <dgm:cxn modelId="{DCB6A5FB-11F2-E049-8E04-2337D616FD2D}" srcId="{C8A08B26-3AF5-7C42-AE50-0DF2D19D578A}" destId="{5E160667-39BE-384E-90A0-773563F90A6D}" srcOrd="1" destOrd="0" parTransId="{49C57E89-AC6C-194A-9787-EE81A1E9C664}" sibTransId="{C621C228-9D63-D54E-B5B5-ED45CDBD8BD7}"/>
    <dgm:cxn modelId="{B3C5B8D4-DD85-724C-8C0B-C958671A3241}" type="presParOf" srcId="{D30CEFA6-36F1-E146-9AB9-396D5B818384}" destId="{4E8F12FD-BBC3-234D-9E16-B9EA43328F82}" srcOrd="0" destOrd="0" presId="urn:microsoft.com/office/officeart/2009/3/layout/StepUpProcess"/>
    <dgm:cxn modelId="{F9DE50F1-8F74-AA49-B504-E753FF22585C}" type="presParOf" srcId="{4E8F12FD-BBC3-234D-9E16-B9EA43328F82}" destId="{1DB27A23-5DCF-2E49-A26C-E6D9B6911399}" srcOrd="0" destOrd="0" presId="urn:microsoft.com/office/officeart/2009/3/layout/StepUpProcess"/>
    <dgm:cxn modelId="{C0D59BC3-7A59-A34F-AF3F-9DEDFDE2F8AA}" type="presParOf" srcId="{4E8F12FD-BBC3-234D-9E16-B9EA43328F82}" destId="{5163361D-CAAF-0745-A36E-D92D7C762062}" srcOrd="1" destOrd="0" presId="urn:microsoft.com/office/officeart/2009/3/layout/StepUpProcess"/>
    <dgm:cxn modelId="{2DF67DAD-E553-A944-9219-99D307161825}" type="presParOf" srcId="{4E8F12FD-BBC3-234D-9E16-B9EA43328F82}" destId="{478DA3EF-7AA9-C946-996A-3E3D3F1A16E9}" srcOrd="2" destOrd="0" presId="urn:microsoft.com/office/officeart/2009/3/layout/StepUpProcess"/>
    <dgm:cxn modelId="{14DE8419-FF39-7641-BC13-E7CA91E696DE}" type="presParOf" srcId="{D30CEFA6-36F1-E146-9AB9-396D5B818384}" destId="{6DD6EFE4-EDB6-0842-8344-B7F099578FC2}" srcOrd="1" destOrd="0" presId="urn:microsoft.com/office/officeart/2009/3/layout/StepUpProcess"/>
    <dgm:cxn modelId="{BF03275A-95F2-BD43-930A-7BD0B58BDC57}" type="presParOf" srcId="{6DD6EFE4-EDB6-0842-8344-B7F099578FC2}" destId="{ACA08C88-8530-D94D-A55C-E0FF5F183850}" srcOrd="0" destOrd="0" presId="urn:microsoft.com/office/officeart/2009/3/layout/StepUpProcess"/>
    <dgm:cxn modelId="{59DD64A3-2C72-B84D-A823-48D29664CC6F}" type="presParOf" srcId="{D30CEFA6-36F1-E146-9AB9-396D5B818384}" destId="{92CD0A0F-796C-784C-B883-EB2AECA46EAA}" srcOrd="2" destOrd="0" presId="urn:microsoft.com/office/officeart/2009/3/layout/StepUpProcess"/>
    <dgm:cxn modelId="{6821FA97-E777-D343-AF36-34D25B069972}" type="presParOf" srcId="{92CD0A0F-796C-784C-B883-EB2AECA46EAA}" destId="{6B11DE0B-7114-E344-9884-51F25FCA3E2D}" srcOrd="0" destOrd="0" presId="urn:microsoft.com/office/officeart/2009/3/layout/StepUpProcess"/>
    <dgm:cxn modelId="{EBA5C39D-055E-E846-B9F4-580DC33EB200}" type="presParOf" srcId="{92CD0A0F-796C-784C-B883-EB2AECA46EAA}" destId="{A9CD37A7-F24A-1541-B1CB-E5E36D564742}" srcOrd="1" destOrd="0" presId="urn:microsoft.com/office/officeart/2009/3/layout/StepUpProcess"/>
    <dgm:cxn modelId="{838A9891-D8AB-3448-8A28-BA70CBED9577}" type="presParOf" srcId="{92CD0A0F-796C-784C-B883-EB2AECA46EAA}" destId="{62EB13C4-6C24-3645-9B41-D8CCAFAE023A}" srcOrd="2" destOrd="0" presId="urn:microsoft.com/office/officeart/2009/3/layout/StepUpProcess"/>
    <dgm:cxn modelId="{B37CCECF-8748-1541-A11E-2D57F2EB199E}" type="presParOf" srcId="{D30CEFA6-36F1-E146-9AB9-396D5B818384}" destId="{A2C2A437-B37C-C44A-943D-644AC4974E5F}" srcOrd="3" destOrd="0" presId="urn:microsoft.com/office/officeart/2009/3/layout/StepUpProcess"/>
    <dgm:cxn modelId="{FE19CC8A-A705-604E-BB15-2D659D88C97C}" type="presParOf" srcId="{A2C2A437-B37C-C44A-943D-644AC4974E5F}" destId="{2CDBED9D-1CA8-9542-BC19-8740A575ED3D}" srcOrd="0" destOrd="0" presId="urn:microsoft.com/office/officeart/2009/3/layout/StepUpProcess"/>
    <dgm:cxn modelId="{1FB78C15-702B-8246-9241-1691C811156A}" type="presParOf" srcId="{D30CEFA6-36F1-E146-9AB9-396D5B818384}" destId="{70EE68D7-CD5A-B544-9CF9-C59CA0023A05}" srcOrd="4" destOrd="0" presId="urn:microsoft.com/office/officeart/2009/3/layout/StepUpProcess"/>
    <dgm:cxn modelId="{CDDBDD5B-74C0-AC42-8F6D-F8D2C5FD8CB2}" type="presParOf" srcId="{70EE68D7-CD5A-B544-9CF9-C59CA0023A05}" destId="{DCFE08C2-A4B3-7F48-98F5-69C03158D73F}" srcOrd="0" destOrd="0" presId="urn:microsoft.com/office/officeart/2009/3/layout/StepUpProcess"/>
    <dgm:cxn modelId="{4E2D42EB-A062-9346-AF6B-F288E236D31A}" type="presParOf" srcId="{70EE68D7-CD5A-B544-9CF9-C59CA0023A05}" destId="{23963718-778D-3946-9D34-1A04431B215E}" srcOrd="1" destOrd="0" presId="urn:microsoft.com/office/officeart/2009/3/layout/StepUpProcess"/>
    <dgm:cxn modelId="{70E5ADEE-E5D2-7441-B8BF-D7E488E1FF22}" type="presParOf" srcId="{70EE68D7-CD5A-B544-9CF9-C59CA0023A05}" destId="{90EAE898-FF28-3F49-B39F-375AF9EA3B27}" srcOrd="2" destOrd="0" presId="urn:microsoft.com/office/officeart/2009/3/layout/StepUpProcess"/>
    <dgm:cxn modelId="{809A5FD4-6E79-3D49-A299-04CDC119EDD0}" type="presParOf" srcId="{D30CEFA6-36F1-E146-9AB9-396D5B818384}" destId="{36E7DFD9-DD74-1C4C-849D-8645BDDBE76B}" srcOrd="5" destOrd="0" presId="urn:microsoft.com/office/officeart/2009/3/layout/StepUpProcess"/>
    <dgm:cxn modelId="{23971D06-6B2F-5944-B777-3E75759C55F0}" type="presParOf" srcId="{36E7DFD9-DD74-1C4C-849D-8645BDDBE76B}" destId="{A0479489-6BB8-A242-A441-0FD3D6D1C55F}" srcOrd="0" destOrd="0" presId="urn:microsoft.com/office/officeart/2009/3/layout/StepUpProcess"/>
    <dgm:cxn modelId="{C3DA2582-8889-F14B-8F87-A7457D3BB6A3}" type="presParOf" srcId="{D30CEFA6-36F1-E146-9AB9-396D5B818384}" destId="{04AFE058-FD11-8C42-9D97-9F2E67991733}" srcOrd="6" destOrd="0" presId="urn:microsoft.com/office/officeart/2009/3/layout/StepUpProcess"/>
    <dgm:cxn modelId="{0A49A510-6C99-954F-9729-E993D9548505}" type="presParOf" srcId="{04AFE058-FD11-8C42-9D97-9F2E67991733}" destId="{5E3E670B-174F-184E-9C66-2323CC4B57FE}" srcOrd="0" destOrd="0" presId="urn:microsoft.com/office/officeart/2009/3/layout/StepUpProcess"/>
    <dgm:cxn modelId="{B189B59C-38A3-454D-9821-F506A291FC74}" type="presParOf" srcId="{04AFE058-FD11-8C42-9D97-9F2E67991733}" destId="{FE72397A-2D32-404E-9D1F-1E222F5F5CA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AEA121-8477-434A-A88D-CC674BD1A8E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4E38000-11B2-4ABD-A80A-F8915D6D7C92}" type="pres">
      <dgm:prSet presAssocID="{6FAEA121-8477-434A-A88D-CC674BD1A8EE}" presName="cycle" presStyleCnt="0">
        <dgm:presLayoutVars>
          <dgm:dir/>
          <dgm:resizeHandles val="exact"/>
        </dgm:presLayoutVars>
      </dgm:prSet>
      <dgm:spPr/>
    </dgm:pt>
  </dgm:ptLst>
  <dgm:cxnLst>
    <dgm:cxn modelId="{0ED3A244-EA8B-4190-A48A-1EFC80622C42}" type="presOf" srcId="{6FAEA121-8477-434A-A88D-CC674BD1A8EE}" destId="{A4E38000-11B2-4ABD-A80A-F8915D6D7C92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27A23-5DCF-2E49-A26C-E6D9B6911399}">
      <dsp:nvSpPr>
        <dsp:cNvPr id="0" name=""/>
        <dsp:cNvSpPr/>
      </dsp:nvSpPr>
      <dsp:spPr>
        <a:xfrm rot="5400000">
          <a:off x="183784" y="981898"/>
          <a:ext cx="551150" cy="917102"/>
        </a:xfrm>
        <a:prstGeom prst="corner">
          <a:avLst>
            <a:gd name="adj1" fmla="val 16120"/>
            <a:gd name="adj2" fmla="val 16110"/>
          </a:avLst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3361D-CAAF-0745-A36E-D92D7C762062}">
      <dsp:nvSpPr>
        <dsp:cNvPr id="0" name=""/>
        <dsp:cNvSpPr/>
      </dsp:nvSpPr>
      <dsp:spPr>
        <a:xfrm>
          <a:off x="91783" y="1255914"/>
          <a:ext cx="827965" cy="72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Closed</a:t>
          </a:r>
          <a:endParaRPr lang="de-DE" sz="1200" kern="1200" dirty="0"/>
        </a:p>
      </dsp:txBody>
      <dsp:txXfrm>
        <a:off x="91783" y="1255914"/>
        <a:ext cx="827965" cy="725760"/>
      </dsp:txXfrm>
    </dsp:sp>
    <dsp:sp modelId="{478DA3EF-7AA9-C946-996A-3E3D3F1A16E9}">
      <dsp:nvSpPr>
        <dsp:cNvPr id="0" name=""/>
        <dsp:cNvSpPr/>
      </dsp:nvSpPr>
      <dsp:spPr>
        <a:xfrm>
          <a:off x="763528" y="914380"/>
          <a:ext cx="156219" cy="15621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1DE0B-7114-E344-9884-51F25FCA3E2D}">
      <dsp:nvSpPr>
        <dsp:cNvPr id="0" name=""/>
        <dsp:cNvSpPr/>
      </dsp:nvSpPr>
      <dsp:spPr>
        <a:xfrm rot="5400000">
          <a:off x="1197375" y="731084"/>
          <a:ext cx="551150" cy="917102"/>
        </a:xfrm>
        <a:prstGeom prst="corner">
          <a:avLst>
            <a:gd name="adj1" fmla="val 16120"/>
            <a:gd name="adj2" fmla="val 16110"/>
          </a:avLst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D37A7-F24A-1541-B1CB-E5E36D564742}">
      <dsp:nvSpPr>
        <dsp:cNvPr id="0" name=""/>
        <dsp:cNvSpPr/>
      </dsp:nvSpPr>
      <dsp:spPr>
        <a:xfrm>
          <a:off x="1105374" y="1005100"/>
          <a:ext cx="827965" cy="72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NOMOUNT</a:t>
          </a:r>
        </a:p>
      </dsp:txBody>
      <dsp:txXfrm>
        <a:off x="1105374" y="1005100"/>
        <a:ext cx="827965" cy="725760"/>
      </dsp:txXfrm>
    </dsp:sp>
    <dsp:sp modelId="{62EB13C4-6C24-3645-9B41-D8CCAFAE023A}">
      <dsp:nvSpPr>
        <dsp:cNvPr id="0" name=""/>
        <dsp:cNvSpPr/>
      </dsp:nvSpPr>
      <dsp:spPr>
        <a:xfrm>
          <a:off x="1777120" y="663565"/>
          <a:ext cx="156219" cy="15621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E08C2-A4B3-7F48-98F5-69C03158D73F}">
      <dsp:nvSpPr>
        <dsp:cNvPr id="0" name=""/>
        <dsp:cNvSpPr/>
      </dsp:nvSpPr>
      <dsp:spPr>
        <a:xfrm rot="5400000">
          <a:off x="2210966" y="480269"/>
          <a:ext cx="551150" cy="91710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63718-778D-3946-9D34-1A04431B215E}">
      <dsp:nvSpPr>
        <dsp:cNvPr id="0" name=""/>
        <dsp:cNvSpPr/>
      </dsp:nvSpPr>
      <dsp:spPr>
        <a:xfrm>
          <a:off x="2118966" y="754285"/>
          <a:ext cx="827965" cy="72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MOUNT</a:t>
          </a:r>
        </a:p>
      </dsp:txBody>
      <dsp:txXfrm>
        <a:off x="2118966" y="754285"/>
        <a:ext cx="827965" cy="725760"/>
      </dsp:txXfrm>
    </dsp:sp>
    <dsp:sp modelId="{90EAE898-FF28-3F49-B39F-375AF9EA3B27}">
      <dsp:nvSpPr>
        <dsp:cNvPr id="0" name=""/>
        <dsp:cNvSpPr/>
      </dsp:nvSpPr>
      <dsp:spPr>
        <a:xfrm>
          <a:off x="2790711" y="412751"/>
          <a:ext cx="156219" cy="15621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E670B-174F-184E-9C66-2323CC4B57FE}">
      <dsp:nvSpPr>
        <dsp:cNvPr id="0" name=""/>
        <dsp:cNvSpPr/>
      </dsp:nvSpPr>
      <dsp:spPr>
        <a:xfrm rot="5400000">
          <a:off x="3224558" y="229455"/>
          <a:ext cx="551150" cy="917102"/>
        </a:xfrm>
        <a:prstGeom prst="corner">
          <a:avLst>
            <a:gd name="adj1" fmla="val 16120"/>
            <a:gd name="adj2" fmla="val 16110"/>
          </a:avLst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2397A-2D32-404E-9D1F-1E222F5F5CA4}">
      <dsp:nvSpPr>
        <dsp:cNvPr id="0" name=""/>
        <dsp:cNvSpPr/>
      </dsp:nvSpPr>
      <dsp:spPr>
        <a:xfrm>
          <a:off x="3132557" y="503471"/>
          <a:ext cx="827965" cy="72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OPEN</a:t>
          </a:r>
        </a:p>
      </dsp:txBody>
      <dsp:txXfrm>
        <a:off x="3132557" y="503471"/>
        <a:ext cx="827965" cy="725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37840" cy="466434"/>
          </a:xfrm>
          <a:prstGeom prst="rect">
            <a:avLst/>
          </a:prstGeom>
        </p:spPr>
        <p:txBody>
          <a:bodyPr vert="horz" lIns="93084" tIns="46542" rIns="93084" bIns="4654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939" y="3"/>
            <a:ext cx="3037840" cy="466434"/>
          </a:xfrm>
          <a:prstGeom prst="rect">
            <a:avLst/>
          </a:prstGeom>
        </p:spPr>
        <p:txBody>
          <a:bodyPr vert="horz" lIns="93084" tIns="46542" rIns="93084" bIns="46542" rtlCol="0"/>
          <a:lstStyle>
            <a:lvl1pPr algn="r">
              <a:defRPr sz="1200"/>
            </a:lvl1pPr>
          </a:lstStyle>
          <a:p>
            <a:fld id="{FAF3197E-92F8-4ADC-8264-FBF84ADCF7C2}" type="datetimeFigureOut">
              <a:rPr lang="de-DE" smtClean="0"/>
              <a:t>11.10.19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8829969"/>
            <a:ext cx="3037840" cy="466432"/>
          </a:xfrm>
          <a:prstGeom prst="rect">
            <a:avLst/>
          </a:prstGeom>
        </p:spPr>
        <p:txBody>
          <a:bodyPr vert="horz" lIns="93084" tIns="46542" rIns="93084" bIns="4654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939" y="8829969"/>
            <a:ext cx="3037840" cy="466432"/>
          </a:xfrm>
          <a:prstGeom prst="rect">
            <a:avLst/>
          </a:prstGeom>
        </p:spPr>
        <p:txBody>
          <a:bodyPr vert="horz" lIns="93084" tIns="46542" rIns="93084" bIns="46542" rtlCol="0" anchor="b"/>
          <a:lstStyle>
            <a:lvl1pPr algn="r">
              <a:defRPr sz="1200"/>
            </a:lvl1pPr>
          </a:lstStyle>
          <a:p>
            <a:fld id="{80A843C1-2908-4C47-B362-948A3D2A54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902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37840" cy="466434"/>
          </a:xfrm>
          <a:prstGeom prst="rect">
            <a:avLst/>
          </a:prstGeom>
        </p:spPr>
        <p:txBody>
          <a:bodyPr vert="horz" lIns="93084" tIns="46542" rIns="93084" bIns="4654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9" y="3"/>
            <a:ext cx="3037840" cy="466434"/>
          </a:xfrm>
          <a:prstGeom prst="rect">
            <a:avLst/>
          </a:prstGeom>
        </p:spPr>
        <p:txBody>
          <a:bodyPr vert="horz" lIns="93084" tIns="46542" rIns="93084" bIns="46542" rtlCol="0"/>
          <a:lstStyle>
            <a:lvl1pPr algn="r">
              <a:defRPr sz="1200"/>
            </a:lvl1pPr>
          </a:lstStyle>
          <a:p>
            <a:fld id="{20FC1B02-E3CE-4B2A-8A46-4DF01D3C8AB3}" type="datetimeFigureOut">
              <a:rPr lang="de-DE" smtClean="0"/>
              <a:t>11.10.19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84" tIns="46542" rIns="93084" bIns="4654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9"/>
          </a:xfrm>
          <a:prstGeom prst="rect">
            <a:avLst/>
          </a:prstGeom>
        </p:spPr>
        <p:txBody>
          <a:bodyPr vert="horz" lIns="93084" tIns="46542" rIns="93084" bIns="4654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8829969"/>
            <a:ext cx="3037840" cy="466432"/>
          </a:xfrm>
          <a:prstGeom prst="rect">
            <a:avLst/>
          </a:prstGeom>
        </p:spPr>
        <p:txBody>
          <a:bodyPr vert="horz" lIns="93084" tIns="46542" rIns="93084" bIns="4654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9" y="8829969"/>
            <a:ext cx="3037840" cy="466432"/>
          </a:xfrm>
          <a:prstGeom prst="rect">
            <a:avLst/>
          </a:prstGeom>
        </p:spPr>
        <p:txBody>
          <a:bodyPr vert="horz" lIns="93084" tIns="46542" rIns="93084" bIns="46542" rtlCol="0" anchor="b"/>
          <a:lstStyle>
            <a:lvl1pPr algn="r">
              <a:defRPr sz="1200"/>
            </a:lvl1pPr>
          </a:lstStyle>
          <a:p>
            <a:fld id="{C81D5464-2CD3-4B7D-883E-B0C604E2F2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22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74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0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77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29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arenBoth"/>
            </a:pPr>
            <a:r>
              <a:rPr lang="de-DE" dirty="0"/>
              <a:t>Zusammenarbeit der Fachbereiche wird immer wichtiger</a:t>
            </a:r>
          </a:p>
          <a:p>
            <a:pPr marL="228600" indent="-228600">
              <a:buFont typeface="+mj-lt"/>
              <a:buAutoNum type="arabicParenBoth"/>
            </a:pPr>
            <a:endParaRPr lang="de-DE" dirty="0"/>
          </a:p>
          <a:p>
            <a:pPr marL="228600" indent="-228600">
              <a:buFont typeface="+mj-lt"/>
              <a:buAutoNum type="arabicParenBoth"/>
            </a:pPr>
            <a:r>
              <a:rPr lang="de-DE" dirty="0"/>
              <a:t>Technologien lassen sich nicht mehr eindeutig zuordnen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D5FA0-FF76-403B-87F9-F70E4D1661D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76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8442"/>
            <a:ext cx="12211050" cy="1747670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69113" y="0"/>
            <a:ext cx="5341937" cy="6954838"/>
          </a:xfrm>
          <a:gradFill flip="none" rotWithShape="1">
            <a:gsLst>
              <a:gs pos="0">
                <a:schemeClr val="accent2">
                  <a:alpha val="75000"/>
                </a:schemeClr>
              </a:gs>
              <a:gs pos="27000">
                <a:schemeClr val="accent2">
                  <a:alpha val="75000"/>
                </a:schemeClr>
              </a:gs>
              <a:gs pos="28000">
                <a:schemeClr val="accent2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011989" y="3665906"/>
            <a:ext cx="4484686" cy="428263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011989" y="4421086"/>
            <a:ext cx="4484687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4563" y="504733"/>
            <a:ext cx="3573462" cy="1066739"/>
          </a:xfrm>
          <a:blipFill>
            <a:blip r:embed="rId2">
              <a:lum bright="70000" contrast="-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3877"/>
            <a:ext cx="3582000" cy="2448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279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chel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-10648" y="-4763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2429476" y="-4763"/>
            <a:ext cx="2430000" cy="171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869600" y="-4763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309724" y="-4763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6"/>
          </p:nvPr>
        </p:nvSpPr>
        <p:spPr>
          <a:xfrm>
            <a:off x="9749850" y="-4763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7"/>
          </p:nvPr>
        </p:nvSpPr>
        <p:spPr>
          <a:xfrm>
            <a:off x="-10648" y="1713386"/>
            <a:ext cx="2430000" cy="171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29476" y="1713386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9"/>
          </p:nvPr>
        </p:nvSpPr>
        <p:spPr>
          <a:xfrm>
            <a:off x="4869600" y="1713386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7309724" y="1713386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21"/>
          </p:nvPr>
        </p:nvSpPr>
        <p:spPr>
          <a:xfrm>
            <a:off x="9749850" y="1713386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2"/>
          </p:nvPr>
        </p:nvSpPr>
        <p:spPr>
          <a:xfrm>
            <a:off x="-10648" y="343153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23"/>
          </p:nvPr>
        </p:nvSpPr>
        <p:spPr>
          <a:xfrm>
            <a:off x="2429476" y="343153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4"/>
          </p:nvPr>
        </p:nvSpPr>
        <p:spPr>
          <a:xfrm>
            <a:off x="4869600" y="343153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25"/>
          </p:nvPr>
        </p:nvSpPr>
        <p:spPr>
          <a:xfrm>
            <a:off x="7309724" y="343153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749850" y="343153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27"/>
          </p:nvPr>
        </p:nvSpPr>
        <p:spPr>
          <a:xfrm>
            <a:off x="-10648" y="514968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8"/>
          </p:nvPr>
        </p:nvSpPr>
        <p:spPr>
          <a:xfrm>
            <a:off x="2429476" y="514968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9"/>
          </p:nvPr>
        </p:nvSpPr>
        <p:spPr>
          <a:xfrm>
            <a:off x="4869600" y="514968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30"/>
          </p:nvPr>
        </p:nvSpPr>
        <p:spPr>
          <a:xfrm>
            <a:off x="7309724" y="514968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31"/>
          </p:nvPr>
        </p:nvSpPr>
        <p:spPr>
          <a:xfrm>
            <a:off x="9749850" y="5149685"/>
            <a:ext cx="2430000" cy="1710000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-11113" y="-23813"/>
            <a:ext cx="12203113" cy="792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50000"/>
                </a:schemeClr>
              </a:gs>
              <a:gs pos="70000">
                <a:srgbClr val="FFFFFF">
                  <a:alpha val="7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itelplatzhalter 3"/>
          <p:cNvSpPr>
            <a:spLocks noGrp="1"/>
          </p:cNvSpPr>
          <p:nvPr>
            <p:ph type="title"/>
          </p:nvPr>
        </p:nvSpPr>
        <p:spPr>
          <a:xfrm>
            <a:off x="695325" y="133350"/>
            <a:ext cx="10801350" cy="774700"/>
          </a:xfrm>
          <a:prstGeom prst="rect">
            <a:avLst/>
          </a:prstGeom>
        </p:spPr>
        <p:txBody>
          <a:bodyPr vert="horz" lIns="91440" tIns="0" rIns="91440" bIns="25200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56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84237"/>
            <a:ext cx="10801348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4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u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2" y="6412912"/>
            <a:ext cx="1128454" cy="33668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993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4" hasCustomPrompt="1"/>
          </p:nvPr>
        </p:nvSpPr>
        <p:spPr>
          <a:xfrm>
            <a:off x="0" y="6446838"/>
            <a:ext cx="12218988" cy="411162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chemeClr val="accent2">
                  <a:alpha val="75000"/>
                </a:scheme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>
              <a:defRPr lang="de-DE" baseline="0" dirty="0"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 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40" hasCustomPrompt="1"/>
          </p:nvPr>
        </p:nvSpPr>
        <p:spPr>
          <a:xfrm>
            <a:off x="0" y="138113"/>
            <a:ext cx="12192000" cy="1565275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chemeClr val="accent2">
                  <a:alpha val="75000"/>
                </a:scheme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anose="020B0604020202020204" pitchFamily="34" charset="0"/>
              <a:buNone/>
              <a:defRPr lang="de-DE" baseline="0"/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872941" y="1708484"/>
            <a:ext cx="5338110" cy="5149516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Diagrammplatzhalter 36"/>
          <p:cNvSpPr>
            <a:spLocks noGrp="1"/>
          </p:cNvSpPr>
          <p:nvPr>
            <p:ph type="chart" sz="quarter" idx="45" hasCustomPrompt="1"/>
          </p:nvPr>
        </p:nvSpPr>
        <p:spPr>
          <a:xfrm>
            <a:off x="9350375" y="6527800"/>
            <a:ext cx="1882775" cy="2921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867525" y="0"/>
            <a:ext cx="5343526" cy="1708484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42018" y="2552812"/>
            <a:ext cx="1080000" cy="108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9"/>
          <p:cNvSpPr>
            <a:spLocks noGrp="1"/>
          </p:cNvSpPr>
          <p:nvPr>
            <p:ph type="pic" sz="quarter" idx="33" hasCustomPrompt="1"/>
          </p:nvPr>
        </p:nvSpPr>
        <p:spPr>
          <a:xfrm>
            <a:off x="7542024" y="3864528"/>
            <a:ext cx="1080000" cy="108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Inhaltsplatzhalter 33"/>
          <p:cNvSpPr>
            <a:spLocks noGrp="1"/>
          </p:cNvSpPr>
          <p:nvPr>
            <p:ph sz="quarter" idx="42"/>
          </p:nvPr>
        </p:nvSpPr>
        <p:spPr>
          <a:xfrm>
            <a:off x="8977023" y="2552812"/>
            <a:ext cx="3012307" cy="1080000"/>
          </a:xfrm>
        </p:spPr>
        <p:txBody>
          <a:bodyPr vert="horz" lIns="0" tIns="0" rIns="90000" bIns="0" rtlCol="0">
            <a:noAutofit/>
          </a:bodyPr>
          <a:lstStyle>
            <a:lvl1pPr marL="228600" indent="-228600">
              <a:spcBef>
                <a:spcPts val="200"/>
              </a:spcBef>
              <a:buNone/>
              <a:defRPr lang="de-DE" sz="1500" dirty="0" smtClean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de-DE" dirty="0" smtClean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de-DE" dirty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marL="0" lvl="0" indent="0"/>
            <a:r>
              <a:rPr lang="de-DE" dirty="0"/>
              <a:t>Textmasterformat bearbeiten</a:t>
            </a:r>
          </a:p>
        </p:txBody>
      </p:sp>
      <p:sp>
        <p:nvSpPr>
          <p:cNvPr id="35" name="Inhaltsplatzhalter 33"/>
          <p:cNvSpPr>
            <a:spLocks noGrp="1"/>
          </p:cNvSpPr>
          <p:nvPr>
            <p:ph sz="quarter" idx="43"/>
          </p:nvPr>
        </p:nvSpPr>
        <p:spPr>
          <a:xfrm>
            <a:off x="8977023" y="3864527"/>
            <a:ext cx="3012307" cy="1080001"/>
          </a:xfrm>
        </p:spPr>
        <p:txBody>
          <a:bodyPr vert="horz" lIns="0" tIns="0" rIns="90000" bIns="0" rtlCol="0">
            <a:noAutofit/>
          </a:bodyPr>
          <a:lstStyle>
            <a:lvl1pPr marL="228600" indent="-228600">
              <a:spcBef>
                <a:spcPts val="200"/>
              </a:spcBef>
              <a:buNone/>
              <a:defRPr lang="de-DE" sz="1500" dirty="0" smtClean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de-DE" dirty="0" smtClean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de-DE" dirty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marL="0" lvl="0" indent="0"/>
            <a:r>
              <a:rPr lang="de-DE" dirty="0"/>
              <a:t>Textmasterformat bearbeiten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95325" y="428642"/>
            <a:ext cx="3573462" cy="106673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6672"/>
            <a:ext cx="3582000" cy="2448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de-DE" baseline="0" dirty="0" smtClean="0"/>
            </a:lvl1pPr>
            <a:lvl2pPr marL="457200" indent="0">
              <a:buFontTx/>
              <a:buNone/>
              <a:defRPr lang="de-DE" dirty="0" smtClean="0"/>
            </a:lvl2pPr>
            <a:lvl3pPr marL="914400" indent="0">
              <a:buFontTx/>
              <a:buNone/>
              <a:defRPr lang="de-DE" dirty="0" smtClean="0"/>
            </a:lvl3pPr>
            <a:lvl4pPr marL="1371600" indent="0">
              <a:buFontTx/>
              <a:buNone/>
              <a:defRPr lang="de-DE" dirty="0" smtClean="0"/>
            </a:lvl4pPr>
            <a:lvl5pPr marL="1828800" indent="0">
              <a:buFontTx/>
              <a:buNone/>
              <a:defRPr lang="de-DE" dirty="0"/>
            </a:lvl5pPr>
          </a:lstStyle>
          <a:p>
            <a:pPr marL="0" lvl="0" indent="0">
              <a:buNone/>
            </a:pPr>
            <a:r>
              <a:rPr lang="de-DE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8492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- &quot;Standard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802" y="313200"/>
            <a:ext cx="11156149" cy="8208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  <a:lvl2pPr marL="361950" indent="-180975">
              <a:defRPr/>
            </a:lvl2pPr>
            <a:lvl3pPr marL="542925" indent="-180975">
              <a:defRPr/>
            </a:lvl3pPr>
            <a:lvl4pPr marL="714375" indent="-171450">
              <a:defRPr/>
            </a:lvl4pPr>
            <a:lvl5pPr marL="895350" indent="-180975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6547" y="6309051"/>
            <a:ext cx="8808000" cy="180000"/>
          </a:xfrm>
        </p:spPr>
        <p:txBody>
          <a:bodyPr/>
          <a:lstStyle/>
          <a:p>
            <a:r>
              <a:rPr lang="de-DE"/>
              <a:t>Intro zum Unternehmen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06788" y="6309051"/>
            <a:ext cx="360000" cy="180000"/>
          </a:xfrm>
        </p:spPr>
        <p:txBody>
          <a:bodyPr/>
          <a:lstStyle/>
          <a:p>
            <a:fld id="{B80A25BC-1891-4085-B2CD-52518633777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8801" y="1224000"/>
            <a:ext cx="11160000" cy="270000"/>
          </a:xfrm>
        </p:spPr>
        <p:txBody>
          <a:bodyPr/>
          <a:lstStyle>
            <a:lvl1pPr marL="0" indent="0">
              <a:buNone/>
              <a:defRPr sz="1400">
                <a:solidFill>
                  <a:srgbClr val="056593"/>
                </a:solidFill>
              </a:defRPr>
            </a:lvl1pPr>
            <a:lvl2pPr marL="180975" indent="0">
              <a:buNone/>
              <a:defRPr>
                <a:solidFill>
                  <a:srgbClr val="056593"/>
                </a:solidFill>
              </a:defRPr>
            </a:lvl2pPr>
            <a:lvl3pPr marL="361950" indent="0">
              <a:buNone/>
              <a:defRPr>
                <a:solidFill>
                  <a:srgbClr val="056593"/>
                </a:solidFill>
              </a:defRPr>
            </a:lvl3pPr>
            <a:lvl4pPr marL="534988" indent="0">
              <a:buNone/>
              <a:defRPr>
                <a:solidFill>
                  <a:srgbClr val="056593"/>
                </a:solidFill>
              </a:defRPr>
            </a:lvl4pPr>
            <a:lvl5pPr marL="715963" indent="0">
              <a:buNone/>
              <a:defRPr>
                <a:solidFill>
                  <a:srgbClr val="056593"/>
                </a:solidFill>
              </a:defRPr>
            </a:lvl5pPr>
          </a:lstStyle>
          <a:p>
            <a:pPr lvl="0"/>
            <a:r>
              <a:rPr lang="de-DE" dirty="0"/>
              <a:t>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8443832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_Bild02"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35000">
              <a:schemeClr val="accent2">
                <a:lumMod val="60000"/>
                <a:lumOff val="40000"/>
              </a:schemeClr>
            </a:gs>
            <a:gs pos="10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8442"/>
            <a:ext cx="12211050" cy="1747670"/>
          </a:xfrm>
          <a:gradFill flip="none" rotWithShape="1">
            <a:gsLst>
              <a:gs pos="0">
                <a:schemeClr val="bg1">
                  <a:alpha val="90000"/>
                </a:schemeClr>
              </a:gs>
              <a:gs pos="70000">
                <a:srgbClr val="FFFFFF">
                  <a:alpha val="90000"/>
                </a:srgb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69113" y="0"/>
            <a:ext cx="5341937" cy="6858000"/>
          </a:xfrm>
          <a:gradFill flip="none" rotWithShape="1">
            <a:gsLst>
              <a:gs pos="0">
                <a:schemeClr val="bg1">
                  <a:alpha val="85000"/>
                </a:schemeClr>
              </a:gs>
              <a:gs pos="27000">
                <a:schemeClr val="bg1">
                  <a:alpha val="85000"/>
                </a:schemeClr>
              </a:gs>
              <a:gs pos="28000">
                <a:schemeClr val="bg1">
                  <a:alpha val="7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>
              <a:defRPr lang="de-DE" baseline="0" dirty="0"/>
            </a:lvl1pPr>
          </a:lstStyle>
          <a:p>
            <a:pPr marL="0" lvl="0" indent="0">
              <a:buFontTx/>
              <a:buNone/>
            </a:pPr>
            <a:r>
              <a:rPr lang="de-DE" dirty="0"/>
              <a:t>             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011987" y="3665905"/>
            <a:ext cx="4484687" cy="428263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011988" y="4421085"/>
            <a:ext cx="4484688" cy="687121"/>
          </a:xfrm>
        </p:spPr>
        <p:txBody>
          <a:bodyPr lIns="0" tIns="0" bIns="0" anchor="b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 </a:t>
            </a:r>
            <a:r>
              <a:rPr lang="de-DE" sz="2000" dirty="0"/>
              <a:t>| </a:t>
            </a:r>
            <a:r>
              <a:rPr lang="de-DE" sz="2000" dirty="0">
                <a:solidFill>
                  <a:schemeClr val="tx1"/>
                </a:solidFill>
              </a:rPr>
              <a:t>Kunde</a:t>
            </a:r>
            <a:r>
              <a:rPr lang="de-DE" dirty="0"/>
              <a:t> 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4563" y="504733"/>
            <a:ext cx="3573462" cy="106673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                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6672"/>
            <a:ext cx="3582000" cy="24480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de-DE" baseline="0" dirty="0" smtClean="0"/>
            </a:lvl1pPr>
            <a:lvl2pPr marL="457200" indent="0">
              <a:buFontTx/>
              <a:buNone/>
              <a:defRPr lang="de-DE" dirty="0" smtClean="0"/>
            </a:lvl2pPr>
            <a:lvl3pPr marL="914400" indent="0">
              <a:buFontTx/>
              <a:buNone/>
              <a:defRPr lang="de-DE" dirty="0" smtClean="0"/>
            </a:lvl3pPr>
            <a:lvl4pPr marL="1371600" indent="0">
              <a:buFontTx/>
              <a:buNone/>
              <a:defRPr lang="de-DE" dirty="0" smtClean="0"/>
            </a:lvl4pPr>
            <a:lvl5pPr marL="1828800" indent="0">
              <a:buFontTx/>
              <a:buNone/>
              <a:defRPr lang="de-DE" dirty="0"/>
            </a:lvl5pPr>
          </a:lstStyle>
          <a:p>
            <a:pPr marL="0" lvl="0" indent="0">
              <a:buNone/>
            </a:pPr>
            <a:r>
              <a:rPr lang="de-DE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42794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8442"/>
            <a:ext cx="12211050" cy="1747670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69113" y="0"/>
            <a:ext cx="5341937" cy="6954838"/>
          </a:xfrm>
          <a:gradFill flip="none" rotWithShape="1">
            <a:gsLst>
              <a:gs pos="0">
                <a:schemeClr val="accent2">
                  <a:alpha val="75000"/>
                </a:schemeClr>
              </a:gs>
              <a:gs pos="27000">
                <a:schemeClr val="accent2">
                  <a:alpha val="75000"/>
                </a:schemeClr>
              </a:gs>
              <a:gs pos="28000">
                <a:schemeClr val="accent2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de-DE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011989" y="3665906"/>
            <a:ext cx="4484686" cy="428263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011989" y="4421086"/>
            <a:ext cx="4484687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4563" y="504733"/>
            <a:ext cx="3573462" cy="1066739"/>
          </a:xfrm>
          <a:blipFill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3877"/>
            <a:ext cx="3582000" cy="24480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338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mi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8442"/>
            <a:ext cx="12211050" cy="1747670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69113" y="0"/>
            <a:ext cx="5341937" cy="6954838"/>
          </a:xfrm>
          <a:gradFill flip="none" rotWithShape="1">
            <a:gsLst>
              <a:gs pos="0">
                <a:schemeClr val="accent2">
                  <a:alpha val="75000"/>
                </a:schemeClr>
              </a:gs>
              <a:gs pos="27000">
                <a:schemeClr val="accent2">
                  <a:alpha val="75000"/>
                </a:schemeClr>
              </a:gs>
              <a:gs pos="28000">
                <a:schemeClr val="accent2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011989" y="3665906"/>
            <a:ext cx="4484686" cy="428263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011989" y="4421086"/>
            <a:ext cx="4484687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4563" y="504733"/>
            <a:ext cx="3573462" cy="1066739"/>
          </a:xfrm>
          <a:blipFill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3877"/>
            <a:ext cx="3582000" cy="24480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8"/>
          </p:nvPr>
        </p:nvSpPr>
        <p:spPr>
          <a:xfrm>
            <a:off x="715963" y="2101931"/>
            <a:ext cx="5902325" cy="4525893"/>
          </a:xfrm>
        </p:spPr>
        <p:txBody>
          <a:bodyPr lIns="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73177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797"/>
            <a:ext cx="12211050" cy="1535416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428642"/>
            <a:ext cx="3573462" cy="1066739"/>
          </a:xfrm>
          <a:blipFill>
            <a:blip r:embed="rId2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6095999" y="332072"/>
            <a:ext cx="5400675" cy="428263"/>
          </a:xfrm>
        </p:spPr>
        <p:txBody>
          <a:bodyPr lIns="0" tIns="0" bIns="0" anchor="t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096000" y="864679"/>
            <a:ext cx="5400676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619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8442"/>
            <a:ext cx="12211050" cy="1747670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69113" y="0"/>
            <a:ext cx="5341937" cy="6954838"/>
          </a:xfrm>
          <a:gradFill flip="none" rotWithShape="1">
            <a:gsLst>
              <a:gs pos="0">
                <a:schemeClr val="accent2">
                  <a:alpha val="75000"/>
                </a:schemeClr>
              </a:gs>
              <a:gs pos="27000">
                <a:schemeClr val="accent2">
                  <a:alpha val="75000"/>
                </a:schemeClr>
              </a:gs>
              <a:gs pos="28000">
                <a:schemeClr val="accent2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011989" y="3665906"/>
            <a:ext cx="4484686" cy="428263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011989" y="4421086"/>
            <a:ext cx="4484687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4563" y="504733"/>
            <a:ext cx="3573462" cy="1066739"/>
          </a:xfrm>
          <a:blipFill>
            <a:blip r:embed="rId2">
              <a:lum bright="70000" contrast="-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3877"/>
            <a:ext cx="3582000" cy="2448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8"/>
          </p:nvPr>
        </p:nvSpPr>
        <p:spPr>
          <a:xfrm>
            <a:off x="715963" y="2101931"/>
            <a:ext cx="5902325" cy="4525893"/>
          </a:xfrm>
        </p:spPr>
        <p:txBody>
          <a:bodyPr lIns="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80245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olie_DataCloud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797"/>
            <a:ext cx="12211050" cy="1543687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428642"/>
            <a:ext cx="3573462" cy="1066739"/>
          </a:xfrm>
          <a:blipFill>
            <a:blip r:embed="rId2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 hasCustomPrompt="1"/>
          </p:nvPr>
        </p:nvSpPr>
        <p:spPr>
          <a:xfrm>
            <a:off x="7914675" y="1250581"/>
            <a:ext cx="3582000" cy="24480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4238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489" y="1492476"/>
            <a:ext cx="10801350" cy="47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4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424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3490" y="1492477"/>
            <a:ext cx="5220000" cy="471646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67224" y="1492477"/>
            <a:ext cx="5221286" cy="47160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3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593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267450" y="1490889"/>
            <a:ext cx="5220000" cy="4716000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00">
                <a:moveTo>
                  <a:pt x="0" y="0"/>
                </a:moveTo>
                <a:lnTo>
                  <a:pt x="4433984" y="0"/>
                </a:lnTo>
                <a:cubicBezTo>
                  <a:pt x="4896014" y="14355"/>
                  <a:pt x="5215170" y="304936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786016" y="4716000"/>
                </a:lnTo>
                <a:cubicBezTo>
                  <a:pt x="276361" y="4701645"/>
                  <a:pt x="4830" y="4392014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3490" y="1492477"/>
            <a:ext cx="5220000" cy="471646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3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179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84237"/>
            <a:ext cx="10801348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300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11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4" hasCustomPrompt="1"/>
          </p:nvPr>
        </p:nvSpPr>
        <p:spPr>
          <a:xfrm>
            <a:off x="0" y="6446838"/>
            <a:ext cx="12218988" cy="411162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chemeClr val="accent2">
                  <a:alpha val="75000"/>
                </a:scheme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>
              <a:defRPr lang="de-DE" baseline="0" dirty="0"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de-DE" dirty="0"/>
              <a:t> 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40" hasCustomPrompt="1"/>
          </p:nvPr>
        </p:nvSpPr>
        <p:spPr>
          <a:xfrm>
            <a:off x="0" y="138113"/>
            <a:ext cx="12192000" cy="1565275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chemeClr val="accent2">
                  <a:alpha val="75000"/>
                </a:scheme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anose="020B0604020202020204" pitchFamily="34" charset="0"/>
              <a:buNone/>
              <a:defRPr lang="de-DE" baseline="0"/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872941" y="1708484"/>
            <a:ext cx="5338110" cy="5149516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Diagrammplatzhalter 36"/>
          <p:cNvSpPr>
            <a:spLocks noGrp="1"/>
          </p:cNvSpPr>
          <p:nvPr>
            <p:ph type="chart" sz="quarter" idx="45" hasCustomPrompt="1"/>
          </p:nvPr>
        </p:nvSpPr>
        <p:spPr>
          <a:xfrm>
            <a:off x="9350375" y="6527800"/>
            <a:ext cx="1882775" cy="2921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867525" y="0"/>
            <a:ext cx="5343526" cy="1708484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0" hasCustomPrompt="1"/>
          </p:nvPr>
        </p:nvSpPr>
        <p:spPr>
          <a:xfrm>
            <a:off x="7542018" y="2552812"/>
            <a:ext cx="1080000" cy="108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Bildplatzhalter 19"/>
          <p:cNvSpPr>
            <a:spLocks noGrp="1"/>
          </p:cNvSpPr>
          <p:nvPr>
            <p:ph type="pic" sz="quarter" idx="33" hasCustomPrompt="1"/>
          </p:nvPr>
        </p:nvSpPr>
        <p:spPr>
          <a:xfrm>
            <a:off x="7542024" y="3864528"/>
            <a:ext cx="1080000" cy="108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4" name="Inhaltsplatzhalter 33"/>
          <p:cNvSpPr>
            <a:spLocks noGrp="1"/>
          </p:cNvSpPr>
          <p:nvPr>
            <p:ph sz="quarter" idx="42"/>
          </p:nvPr>
        </p:nvSpPr>
        <p:spPr>
          <a:xfrm>
            <a:off x="8977023" y="2552812"/>
            <a:ext cx="3012307" cy="1080000"/>
          </a:xfrm>
        </p:spPr>
        <p:txBody>
          <a:bodyPr vert="horz" lIns="0" tIns="0" rIns="90000" bIns="0" rtlCol="0">
            <a:noAutofit/>
          </a:bodyPr>
          <a:lstStyle>
            <a:lvl1pPr marL="228600" indent="-228600">
              <a:spcBef>
                <a:spcPts val="200"/>
              </a:spcBef>
              <a:buNone/>
              <a:defRPr lang="de-DE" sz="1500" dirty="0" smtClean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de-DE" dirty="0" smtClean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de-DE" dirty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marL="0" lvl="0" indent="0"/>
            <a:r>
              <a:rPr lang="de-DE" dirty="0"/>
              <a:t>Textmasterformat bearbeiten</a:t>
            </a:r>
          </a:p>
        </p:txBody>
      </p:sp>
      <p:sp>
        <p:nvSpPr>
          <p:cNvPr id="35" name="Inhaltsplatzhalter 33"/>
          <p:cNvSpPr>
            <a:spLocks noGrp="1"/>
          </p:cNvSpPr>
          <p:nvPr>
            <p:ph sz="quarter" idx="43"/>
          </p:nvPr>
        </p:nvSpPr>
        <p:spPr>
          <a:xfrm>
            <a:off x="8977023" y="3864527"/>
            <a:ext cx="3012307" cy="1080001"/>
          </a:xfrm>
        </p:spPr>
        <p:txBody>
          <a:bodyPr vert="horz" lIns="0" tIns="0" rIns="90000" bIns="0" rtlCol="0">
            <a:noAutofit/>
          </a:bodyPr>
          <a:lstStyle>
            <a:lvl1pPr marL="228600" indent="-228600">
              <a:spcBef>
                <a:spcPts val="200"/>
              </a:spcBef>
              <a:buNone/>
              <a:defRPr lang="de-DE" sz="1500" dirty="0" smtClean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lang="de-DE" sz="1400" dirty="0" smtClean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lang="de-DE" dirty="0" smtClean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lang="de-DE" dirty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marL="0" lvl="0" indent="0"/>
            <a:r>
              <a:rPr lang="de-DE" dirty="0"/>
              <a:t>Textmasterformat bearbeiten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695325" y="428642"/>
            <a:ext cx="3573462" cy="106673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795924" y="1326672"/>
            <a:ext cx="3582000" cy="24480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de-DE" baseline="0" dirty="0" smtClean="0"/>
            </a:lvl1pPr>
            <a:lvl2pPr marL="457200" indent="0">
              <a:buFontTx/>
              <a:buNone/>
              <a:defRPr lang="de-DE" dirty="0" smtClean="0"/>
            </a:lvl2pPr>
            <a:lvl3pPr marL="914400" indent="0">
              <a:buFontTx/>
              <a:buNone/>
              <a:defRPr lang="de-DE" dirty="0" smtClean="0"/>
            </a:lvl3pPr>
            <a:lvl4pPr marL="1371600" indent="0">
              <a:buFontTx/>
              <a:buNone/>
              <a:defRPr lang="de-DE" dirty="0" smtClean="0"/>
            </a:lvl4pPr>
            <a:lvl5pPr marL="1828800" indent="0">
              <a:buFontTx/>
              <a:buNone/>
              <a:defRPr lang="de-DE" dirty="0"/>
            </a:lvl5pPr>
          </a:lstStyle>
          <a:p>
            <a:pPr marL="0" lvl="0" indent="0">
              <a:buNone/>
            </a:pPr>
            <a:r>
              <a:rPr lang="de-DE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01090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- &quot;Standard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802" y="313200"/>
            <a:ext cx="11156149" cy="8208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  <a:lvl2pPr marL="361950" indent="-180975">
              <a:defRPr/>
            </a:lvl2pPr>
            <a:lvl3pPr marL="542925" indent="-180975">
              <a:defRPr/>
            </a:lvl3pPr>
            <a:lvl4pPr marL="714375" indent="-171450">
              <a:defRPr/>
            </a:lvl4pPr>
            <a:lvl5pPr marL="895350" indent="-180975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6547" y="6309051"/>
            <a:ext cx="8808000" cy="18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06788" y="6309051"/>
            <a:ext cx="360000" cy="180000"/>
          </a:xfrm>
        </p:spPr>
        <p:txBody>
          <a:bodyPr/>
          <a:lstStyle/>
          <a:p>
            <a:fld id="{B80A25BC-1891-4085-B2CD-52518633777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8801" y="1224000"/>
            <a:ext cx="11160000" cy="270000"/>
          </a:xfrm>
        </p:spPr>
        <p:txBody>
          <a:bodyPr/>
          <a:lstStyle>
            <a:lvl1pPr marL="0" indent="0">
              <a:buNone/>
              <a:defRPr sz="1400">
                <a:solidFill>
                  <a:srgbClr val="056593"/>
                </a:solidFill>
              </a:defRPr>
            </a:lvl1pPr>
            <a:lvl2pPr marL="180975" indent="0">
              <a:buNone/>
              <a:defRPr>
                <a:solidFill>
                  <a:srgbClr val="056593"/>
                </a:solidFill>
              </a:defRPr>
            </a:lvl2pPr>
            <a:lvl3pPr marL="361950" indent="0">
              <a:buNone/>
              <a:defRPr>
                <a:solidFill>
                  <a:srgbClr val="056593"/>
                </a:solidFill>
              </a:defRPr>
            </a:lvl3pPr>
            <a:lvl4pPr marL="534988" indent="0">
              <a:buNone/>
              <a:defRPr>
                <a:solidFill>
                  <a:srgbClr val="056593"/>
                </a:solidFill>
              </a:defRPr>
            </a:lvl4pPr>
            <a:lvl5pPr marL="715963" indent="0">
              <a:buNone/>
              <a:defRPr>
                <a:solidFill>
                  <a:srgbClr val="056593"/>
                </a:solidFill>
              </a:defRPr>
            </a:lvl5pPr>
          </a:lstStyle>
          <a:p>
            <a:pPr lvl="0"/>
            <a:r>
              <a:rPr lang="de-DE" dirty="0"/>
              <a:t>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81535048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3067" y="6483735"/>
            <a:ext cx="3421607" cy="1143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24" name="Titolo 1"/>
          <p:cNvSpPr>
            <a:spLocks noGrp="1"/>
          </p:cNvSpPr>
          <p:nvPr>
            <p:ph type="ctrTitle"/>
          </p:nvPr>
        </p:nvSpPr>
        <p:spPr>
          <a:xfrm>
            <a:off x="463067" y="451877"/>
            <a:ext cx="11182248" cy="557458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it-IT" dirty="0"/>
          </a:p>
        </p:txBody>
      </p:sp>
      <p:sp>
        <p:nvSpPr>
          <p:cNvPr id="25" name="Sottotitolo 2"/>
          <p:cNvSpPr>
            <a:spLocks noGrp="1"/>
          </p:cNvSpPr>
          <p:nvPr>
            <p:ph type="subTitle" idx="1"/>
          </p:nvPr>
        </p:nvSpPr>
        <p:spPr>
          <a:xfrm>
            <a:off x="463067" y="1054858"/>
            <a:ext cx="11182248" cy="316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it-IT" dirty="0"/>
          </a:p>
        </p:txBody>
      </p:sp>
      <p:sp>
        <p:nvSpPr>
          <p:cNvPr id="7" name="Segnaposto numero diapositiva 5"/>
          <p:cNvSpPr txBox="1">
            <a:spLocks/>
          </p:cNvSpPr>
          <p:nvPr userDrawn="1"/>
        </p:nvSpPr>
        <p:spPr>
          <a:xfrm>
            <a:off x="11385551" y="273050"/>
            <a:ext cx="266700" cy="17938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it-IT"/>
            </a:defPPr>
            <a:lvl1pPr marL="0" algn="r" defTabSz="457200" rtl="0" eaLnBrk="1" latinLnBrk="0" hangingPunct="1">
              <a:defRPr sz="700" kern="1200">
                <a:solidFill>
                  <a:srgbClr val="C21C1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A5C2DC-EDF0-4727-9895-5BA87BFBD350}" type="slidenum">
              <a:rPr lang="de-DE" sz="700" smtClean="0">
                <a:solidFill>
                  <a:schemeClr val="tx2"/>
                </a:solidFill>
              </a:rPr>
              <a:pPr>
                <a:defRPr/>
              </a:pPr>
              <a:t>‹Nr.›</a:t>
            </a:fld>
            <a:endParaRPr lang="de-DE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21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6CE1B-09DD-4F77-BD5A-5469EF407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6ED786-9B78-42D3-8339-51A19062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E9E32E-2713-48D8-A522-A05CE699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FBBE-7579-442D-9A08-8537049FA15C}" type="datetimeFigureOut">
              <a:rPr lang="de-DE" smtClean="0"/>
              <a:t>11.10.19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EE786-8033-45F8-9C46-D4482052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B150CD-3080-486E-8327-F975E4D6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0D9-324B-4142-B6EE-2360BCDFC0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29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797"/>
            <a:ext cx="12211050" cy="1535416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de-DE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 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428642"/>
            <a:ext cx="3573462" cy="1066739"/>
          </a:xfrm>
          <a:blipFill>
            <a:blip r:embed="rId2">
              <a:lum bright="70000" contrast="-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6095999" y="332072"/>
            <a:ext cx="5400675" cy="428263"/>
          </a:xfrm>
        </p:spPr>
        <p:txBody>
          <a:bodyPr lIns="0" tIns="0" bIns="0" anchor="t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096000" y="864679"/>
            <a:ext cx="5400676" cy="687121"/>
          </a:xfrm>
        </p:spPr>
        <p:txBody>
          <a:bodyPr lIns="0" t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807799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5BDA1-066D-48FE-AC5A-DE9E4A9A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50590-A513-4FC2-9F08-6B8930BA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62F8D4-CCC9-4715-AD58-20954F2C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BBAA-CE22-4097-9FC9-CF8464DA9EEB}" type="datetimeFigureOut">
              <a:rPr lang="de-DE" smtClean="0"/>
              <a:t>11.10.19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2F08A-5B9B-4E96-AF4D-7A786A4F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5208BF-BF6D-48F4-8CF8-A75A44A6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12B4-E145-429D-9A24-B73322758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51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_DataCloud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797"/>
            <a:ext cx="12211050" cy="1543687"/>
          </a:xfrm>
          <a:gradFill flip="none" rotWithShape="1">
            <a:gsLst>
              <a:gs pos="0">
                <a:schemeClr val="accent2">
                  <a:alpha val="80000"/>
                </a:schemeClr>
              </a:gs>
              <a:gs pos="27000">
                <a:srgbClr val="246DA0">
                  <a:alpha val="75000"/>
                </a:srgbClr>
              </a:gs>
              <a:gs pos="100000">
                <a:schemeClr val="accent2">
                  <a:alpha val="55000"/>
                </a:scheme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428642"/>
            <a:ext cx="3573462" cy="1066739"/>
          </a:xfrm>
          <a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 hasCustomPrompt="1"/>
          </p:nvPr>
        </p:nvSpPr>
        <p:spPr>
          <a:xfrm>
            <a:off x="7914675" y="1250581"/>
            <a:ext cx="3582000" cy="2448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01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489" y="1492476"/>
            <a:ext cx="10801350" cy="47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4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23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3490" y="1492477"/>
            <a:ext cx="5220000" cy="471646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67224" y="1492477"/>
            <a:ext cx="5221286" cy="47160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3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50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267450" y="1490889"/>
            <a:ext cx="5220000" cy="4716000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00">
                <a:moveTo>
                  <a:pt x="0" y="0"/>
                </a:moveTo>
                <a:lnTo>
                  <a:pt x="4433984" y="0"/>
                </a:lnTo>
                <a:cubicBezTo>
                  <a:pt x="4896014" y="14355"/>
                  <a:pt x="5215170" y="304936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786016" y="4716000"/>
                </a:lnTo>
                <a:cubicBezTo>
                  <a:pt x="276361" y="4701645"/>
                  <a:pt x="4830" y="4392014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3490" y="1492477"/>
            <a:ext cx="5220000" cy="471646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3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31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_Bild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5"/>
          <p:cNvSpPr>
            <a:spLocks noGrp="1"/>
          </p:cNvSpPr>
          <p:nvPr>
            <p:ph type="pic" sz="quarter" idx="18"/>
          </p:nvPr>
        </p:nvSpPr>
        <p:spPr>
          <a:xfrm>
            <a:off x="707357" y="1490889"/>
            <a:ext cx="5220000" cy="4716000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00">
                <a:moveTo>
                  <a:pt x="0" y="0"/>
                </a:moveTo>
                <a:lnTo>
                  <a:pt x="4433984" y="0"/>
                </a:lnTo>
                <a:cubicBezTo>
                  <a:pt x="4896014" y="14355"/>
                  <a:pt x="5215170" y="304936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786016" y="4716000"/>
                </a:lnTo>
                <a:cubicBezTo>
                  <a:pt x="276361" y="4701645"/>
                  <a:pt x="4830" y="4392014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19" name="Bildplatzhalter 5"/>
          <p:cNvSpPr>
            <a:spLocks noGrp="1"/>
          </p:cNvSpPr>
          <p:nvPr>
            <p:ph type="pic" sz="quarter" idx="17"/>
          </p:nvPr>
        </p:nvSpPr>
        <p:spPr>
          <a:xfrm>
            <a:off x="6267450" y="1490889"/>
            <a:ext cx="5220000" cy="4716000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00">
                <a:moveTo>
                  <a:pt x="0" y="0"/>
                </a:moveTo>
                <a:lnTo>
                  <a:pt x="4433984" y="0"/>
                </a:lnTo>
                <a:cubicBezTo>
                  <a:pt x="4896014" y="14355"/>
                  <a:pt x="5215170" y="304936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786016" y="4716000"/>
                </a:lnTo>
                <a:cubicBezTo>
                  <a:pt x="276361" y="4701645"/>
                  <a:pt x="4830" y="4392014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7357" y="884237"/>
            <a:ext cx="10789316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4" name="Textplatzhalter 14"/>
          <p:cNvSpPr>
            <a:spLocks noGrp="1"/>
          </p:cNvSpPr>
          <p:nvPr>
            <p:ph type="body" sz="quarter" idx="19"/>
          </p:nvPr>
        </p:nvSpPr>
        <p:spPr>
          <a:xfrm>
            <a:off x="6250442" y="4406889"/>
            <a:ext cx="5238000" cy="1800000"/>
          </a:xfrm>
          <a:custGeom>
            <a:avLst/>
            <a:gdLst>
              <a:gd name="connsiteX0" fmla="*/ 0 w 5220000"/>
              <a:gd name="connsiteY0" fmla="*/ 0 h 1800000"/>
              <a:gd name="connsiteX1" fmla="*/ 4919994 w 5220000"/>
              <a:gd name="connsiteY1" fmla="*/ 0 h 1800000"/>
              <a:gd name="connsiteX2" fmla="*/ 5220000 w 5220000"/>
              <a:gd name="connsiteY2" fmla="*/ 300006 h 1800000"/>
              <a:gd name="connsiteX3" fmla="*/ 5220000 w 5220000"/>
              <a:gd name="connsiteY3" fmla="*/ 1800000 h 1800000"/>
              <a:gd name="connsiteX4" fmla="*/ 5220000 w 5220000"/>
              <a:gd name="connsiteY4" fmla="*/ 1800000 h 1800000"/>
              <a:gd name="connsiteX5" fmla="*/ 300006 w 5220000"/>
              <a:gd name="connsiteY5" fmla="*/ 1800000 h 1800000"/>
              <a:gd name="connsiteX6" fmla="*/ 0 w 5220000"/>
              <a:gd name="connsiteY6" fmla="*/ 1499994 h 1800000"/>
              <a:gd name="connsiteX7" fmla="*/ 0 w 5220000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30953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37"/>
              <a:gd name="connsiteX1" fmla="*/ 4929519 w 5229525"/>
              <a:gd name="connsiteY1" fmla="*/ 0 h 1800037"/>
              <a:gd name="connsiteX2" fmla="*/ 5229525 w 5229525"/>
              <a:gd name="connsiteY2" fmla="*/ 300006 h 1800037"/>
              <a:gd name="connsiteX3" fmla="*/ 5229525 w 5229525"/>
              <a:gd name="connsiteY3" fmla="*/ 1800000 h 1800037"/>
              <a:gd name="connsiteX4" fmla="*/ 5229525 w 5229525"/>
              <a:gd name="connsiteY4" fmla="*/ 1800000 h 1800037"/>
              <a:gd name="connsiteX5" fmla="*/ 595281 w 5229525"/>
              <a:gd name="connsiteY5" fmla="*/ 1800000 h 1800037"/>
              <a:gd name="connsiteX6" fmla="*/ 0 w 5229525"/>
              <a:gd name="connsiteY6" fmla="*/ 1128519 h 1800037"/>
              <a:gd name="connsiteX7" fmla="*/ 9525 w 5229525"/>
              <a:gd name="connsiteY7" fmla="*/ 0 h 1800037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931 w 5229931"/>
              <a:gd name="connsiteY0" fmla="*/ 0 h 1800000"/>
              <a:gd name="connsiteX1" fmla="*/ 4929925 w 5229931"/>
              <a:gd name="connsiteY1" fmla="*/ 0 h 1800000"/>
              <a:gd name="connsiteX2" fmla="*/ 5229931 w 5229931"/>
              <a:gd name="connsiteY2" fmla="*/ 300006 h 1800000"/>
              <a:gd name="connsiteX3" fmla="*/ 5229931 w 5229931"/>
              <a:gd name="connsiteY3" fmla="*/ 1800000 h 1800000"/>
              <a:gd name="connsiteX4" fmla="*/ 5229931 w 5229931"/>
              <a:gd name="connsiteY4" fmla="*/ 1800000 h 1800000"/>
              <a:gd name="connsiteX5" fmla="*/ 595687 w 5229931"/>
              <a:gd name="connsiteY5" fmla="*/ 1800000 h 1800000"/>
              <a:gd name="connsiteX6" fmla="*/ 406 w 5229931"/>
              <a:gd name="connsiteY6" fmla="*/ 1128519 h 1800000"/>
              <a:gd name="connsiteX7" fmla="*/ 9931 w 5229931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700056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95506 w 5224975"/>
              <a:gd name="connsiteY5" fmla="*/ 1800000 h 1800000"/>
              <a:gd name="connsiteX6" fmla="*/ 0 w 5224975"/>
              <a:gd name="connsiteY6" fmla="*/ 1128519 h 1800000"/>
              <a:gd name="connsiteX7" fmla="*/ 4975 w 522497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95506 w 5224975"/>
              <a:gd name="connsiteY5" fmla="*/ 1800000 h 1800000"/>
              <a:gd name="connsiteX6" fmla="*/ 0 w 5224975"/>
              <a:gd name="connsiteY6" fmla="*/ 1092125 h 1800000"/>
              <a:gd name="connsiteX7" fmla="*/ 4975 w 522497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86407 w 5224975"/>
              <a:gd name="connsiteY5" fmla="*/ 1800000 h 1800000"/>
              <a:gd name="connsiteX6" fmla="*/ 0 w 5224975"/>
              <a:gd name="connsiteY6" fmla="*/ 1092125 h 1800000"/>
              <a:gd name="connsiteX7" fmla="*/ 4975 w 5224975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975" h="1800000">
                <a:moveTo>
                  <a:pt x="4975" y="0"/>
                </a:moveTo>
                <a:lnTo>
                  <a:pt x="4724944" y="0"/>
                </a:lnTo>
                <a:cubicBezTo>
                  <a:pt x="4986871" y="14277"/>
                  <a:pt x="5220223" y="247629"/>
                  <a:pt x="5224975" y="500031"/>
                </a:cubicBezTo>
                <a:lnTo>
                  <a:pt x="5224975" y="1800000"/>
                </a:lnTo>
                <a:lnTo>
                  <a:pt x="5224975" y="1800000"/>
                </a:lnTo>
                <a:lnTo>
                  <a:pt x="686407" y="1800000"/>
                </a:lnTo>
                <a:cubicBezTo>
                  <a:pt x="297480" y="1785723"/>
                  <a:pt x="17452" y="1439777"/>
                  <a:pt x="0" y="1092125"/>
                </a:cubicBezTo>
                <a:cubicBezTo>
                  <a:pt x="1658" y="715952"/>
                  <a:pt x="3317" y="376173"/>
                  <a:pt x="4975" y="0"/>
                </a:cubicBezTo>
                <a:close/>
              </a:path>
            </a:pathLst>
          </a:custGeom>
          <a:solidFill>
            <a:srgbClr val="BDCD8C">
              <a:alpha val="69804"/>
            </a:srgbClr>
          </a:solidFill>
        </p:spPr>
        <p:txBody>
          <a:bodyPr vert="horz" lIns="288000" tIns="108000" rIns="108000" bIns="108000" rtlCol="0">
            <a:normAutofit/>
          </a:bodyPr>
          <a:lstStyle>
            <a:lvl1pPr>
              <a:defRPr lang="de-DE" sz="2000" dirty="0" smtClean="0"/>
            </a:lvl1pPr>
            <a:lvl2pPr>
              <a:defRPr lang="de-DE" sz="1800" dirty="0" smtClean="0"/>
            </a:lvl2pPr>
            <a:lvl3pPr>
              <a:defRPr lang="de-DE" sz="1600" dirty="0" smtClean="0"/>
            </a:lvl3pPr>
            <a:lvl4pPr>
              <a:defRPr lang="de-DE" sz="1400" dirty="0" smtClean="0"/>
            </a:lvl4pPr>
            <a:lvl5pPr>
              <a:defRPr lang="de-DE" sz="1400" dirty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extplatzhalter 14"/>
          <p:cNvSpPr>
            <a:spLocks noGrp="1"/>
          </p:cNvSpPr>
          <p:nvPr>
            <p:ph type="body" sz="quarter" idx="20"/>
          </p:nvPr>
        </p:nvSpPr>
        <p:spPr>
          <a:xfrm>
            <a:off x="690349" y="4406889"/>
            <a:ext cx="5238000" cy="1800000"/>
          </a:xfrm>
          <a:custGeom>
            <a:avLst/>
            <a:gdLst>
              <a:gd name="connsiteX0" fmla="*/ 0 w 5220000"/>
              <a:gd name="connsiteY0" fmla="*/ 0 h 1800000"/>
              <a:gd name="connsiteX1" fmla="*/ 4919994 w 5220000"/>
              <a:gd name="connsiteY1" fmla="*/ 0 h 1800000"/>
              <a:gd name="connsiteX2" fmla="*/ 5220000 w 5220000"/>
              <a:gd name="connsiteY2" fmla="*/ 300006 h 1800000"/>
              <a:gd name="connsiteX3" fmla="*/ 5220000 w 5220000"/>
              <a:gd name="connsiteY3" fmla="*/ 1800000 h 1800000"/>
              <a:gd name="connsiteX4" fmla="*/ 5220000 w 5220000"/>
              <a:gd name="connsiteY4" fmla="*/ 1800000 h 1800000"/>
              <a:gd name="connsiteX5" fmla="*/ 300006 w 5220000"/>
              <a:gd name="connsiteY5" fmla="*/ 1800000 h 1800000"/>
              <a:gd name="connsiteX6" fmla="*/ 0 w 5220000"/>
              <a:gd name="connsiteY6" fmla="*/ 1499994 h 1800000"/>
              <a:gd name="connsiteX7" fmla="*/ 0 w 5220000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30953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37"/>
              <a:gd name="connsiteX1" fmla="*/ 4929519 w 5229525"/>
              <a:gd name="connsiteY1" fmla="*/ 0 h 1800037"/>
              <a:gd name="connsiteX2" fmla="*/ 5229525 w 5229525"/>
              <a:gd name="connsiteY2" fmla="*/ 300006 h 1800037"/>
              <a:gd name="connsiteX3" fmla="*/ 5229525 w 5229525"/>
              <a:gd name="connsiteY3" fmla="*/ 1800000 h 1800037"/>
              <a:gd name="connsiteX4" fmla="*/ 5229525 w 5229525"/>
              <a:gd name="connsiteY4" fmla="*/ 1800000 h 1800037"/>
              <a:gd name="connsiteX5" fmla="*/ 595281 w 5229525"/>
              <a:gd name="connsiteY5" fmla="*/ 1800000 h 1800037"/>
              <a:gd name="connsiteX6" fmla="*/ 0 w 5229525"/>
              <a:gd name="connsiteY6" fmla="*/ 1128519 h 1800037"/>
              <a:gd name="connsiteX7" fmla="*/ 9525 w 5229525"/>
              <a:gd name="connsiteY7" fmla="*/ 0 h 1800037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931 w 5229931"/>
              <a:gd name="connsiteY0" fmla="*/ 0 h 1800000"/>
              <a:gd name="connsiteX1" fmla="*/ 4929925 w 5229931"/>
              <a:gd name="connsiteY1" fmla="*/ 0 h 1800000"/>
              <a:gd name="connsiteX2" fmla="*/ 5229931 w 5229931"/>
              <a:gd name="connsiteY2" fmla="*/ 300006 h 1800000"/>
              <a:gd name="connsiteX3" fmla="*/ 5229931 w 5229931"/>
              <a:gd name="connsiteY3" fmla="*/ 1800000 h 1800000"/>
              <a:gd name="connsiteX4" fmla="*/ 5229931 w 5229931"/>
              <a:gd name="connsiteY4" fmla="*/ 1800000 h 1800000"/>
              <a:gd name="connsiteX5" fmla="*/ 595687 w 5229931"/>
              <a:gd name="connsiteY5" fmla="*/ 1800000 h 1800000"/>
              <a:gd name="connsiteX6" fmla="*/ 406 w 5229931"/>
              <a:gd name="connsiteY6" fmla="*/ 1128519 h 1800000"/>
              <a:gd name="connsiteX7" fmla="*/ 9931 w 5229931"/>
              <a:gd name="connsiteY7" fmla="*/ 0 h 1800000"/>
              <a:gd name="connsiteX0" fmla="*/ 9525 w 5229525"/>
              <a:gd name="connsiteY0" fmla="*/ 0 h 1800000"/>
              <a:gd name="connsiteX1" fmla="*/ 4929519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300006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595281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9525 w 5229525"/>
              <a:gd name="connsiteY0" fmla="*/ 0 h 1800000"/>
              <a:gd name="connsiteX1" fmla="*/ 4729494 w 5229525"/>
              <a:gd name="connsiteY1" fmla="*/ 0 h 1800000"/>
              <a:gd name="connsiteX2" fmla="*/ 5229525 w 5229525"/>
              <a:gd name="connsiteY2" fmla="*/ 500031 h 1800000"/>
              <a:gd name="connsiteX3" fmla="*/ 5229525 w 5229525"/>
              <a:gd name="connsiteY3" fmla="*/ 1800000 h 1800000"/>
              <a:gd name="connsiteX4" fmla="*/ 5229525 w 5229525"/>
              <a:gd name="connsiteY4" fmla="*/ 1800000 h 1800000"/>
              <a:gd name="connsiteX5" fmla="*/ 700056 w 5229525"/>
              <a:gd name="connsiteY5" fmla="*/ 1800000 h 1800000"/>
              <a:gd name="connsiteX6" fmla="*/ 0 w 5229525"/>
              <a:gd name="connsiteY6" fmla="*/ 1128519 h 1800000"/>
              <a:gd name="connsiteX7" fmla="*/ 9525 w 522952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95506 w 5224975"/>
              <a:gd name="connsiteY5" fmla="*/ 1800000 h 1800000"/>
              <a:gd name="connsiteX6" fmla="*/ 0 w 5224975"/>
              <a:gd name="connsiteY6" fmla="*/ 1128519 h 1800000"/>
              <a:gd name="connsiteX7" fmla="*/ 4975 w 522497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95506 w 5224975"/>
              <a:gd name="connsiteY5" fmla="*/ 1800000 h 1800000"/>
              <a:gd name="connsiteX6" fmla="*/ 0 w 5224975"/>
              <a:gd name="connsiteY6" fmla="*/ 1092125 h 1800000"/>
              <a:gd name="connsiteX7" fmla="*/ 4975 w 5224975"/>
              <a:gd name="connsiteY7" fmla="*/ 0 h 1800000"/>
              <a:gd name="connsiteX0" fmla="*/ 4975 w 5224975"/>
              <a:gd name="connsiteY0" fmla="*/ 0 h 1800000"/>
              <a:gd name="connsiteX1" fmla="*/ 4724944 w 5224975"/>
              <a:gd name="connsiteY1" fmla="*/ 0 h 1800000"/>
              <a:gd name="connsiteX2" fmla="*/ 5224975 w 5224975"/>
              <a:gd name="connsiteY2" fmla="*/ 500031 h 1800000"/>
              <a:gd name="connsiteX3" fmla="*/ 5224975 w 5224975"/>
              <a:gd name="connsiteY3" fmla="*/ 1800000 h 1800000"/>
              <a:gd name="connsiteX4" fmla="*/ 5224975 w 5224975"/>
              <a:gd name="connsiteY4" fmla="*/ 1800000 h 1800000"/>
              <a:gd name="connsiteX5" fmla="*/ 686407 w 5224975"/>
              <a:gd name="connsiteY5" fmla="*/ 1800000 h 1800000"/>
              <a:gd name="connsiteX6" fmla="*/ 0 w 5224975"/>
              <a:gd name="connsiteY6" fmla="*/ 1092125 h 1800000"/>
              <a:gd name="connsiteX7" fmla="*/ 4975 w 5224975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975" h="1800000">
                <a:moveTo>
                  <a:pt x="4975" y="0"/>
                </a:moveTo>
                <a:lnTo>
                  <a:pt x="4724944" y="0"/>
                </a:lnTo>
                <a:cubicBezTo>
                  <a:pt x="4986871" y="14277"/>
                  <a:pt x="5220223" y="247629"/>
                  <a:pt x="5224975" y="500031"/>
                </a:cubicBezTo>
                <a:lnTo>
                  <a:pt x="5224975" y="1800000"/>
                </a:lnTo>
                <a:lnTo>
                  <a:pt x="5224975" y="1800000"/>
                </a:lnTo>
                <a:lnTo>
                  <a:pt x="686407" y="1800000"/>
                </a:lnTo>
                <a:cubicBezTo>
                  <a:pt x="297480" y="1785723"/>
                  <a:pt x="17452" y="1439777"/>
                  <a:pt x="0" y="1092125"/>
                </a:cubicBezTo>
                <a:cubicBezTo>
                  <a:pt x="1658" y="715952"/>
                  <a:pt x="3317" y="376173"/>
                  <a:pt x="497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69804"/>
            </a:schemeClr>
          </a:solidFill>
        </p:spPr>
        <p:txBody>
          <a:bodyPr vert="horz" lIns="288000" tIns="108000" rIns="108000" bIns="108000" rtlCol="0">
            <a:normAutofit/>
          </a:bodyPr>
          <a:lstStyle>
            <a:lvl1pPr>
              <a:defRPr lang="de-DE" sz="2000" dirty="0" smtClean="0"/>
            </a:lvl1pPr>
            <a:lvl2pPr>
              <a:defRPr lang="de-DE" sz="1800" dirty="0" smtClean="0"/>
            </a:lvl2pPr>
            <a:lvl3pPr>
              <a:defRPr lang="de-DE" sz="1600" dirty="0" smtClean="0"/>
            </a:lvl3pPr>
            <a:lvl4pPr>
              <a:defRPr lang="de-DE" sz="1400" dirty="0" smtClean="0"/>
            </a:lvl4pPr>
            <a:lvl5pPr>
              <a:defRPr lang="de-DE" sz="1400" dirty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77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er_2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ildplatzhalter 5"/>
          <p:cNvSpPr>
            <a:spLocks noGrp="1"/>
          </p:cNvSpPr>
          <p:nvPr>
            <p:ph type="pic" sz="quarter" idx="20"/>
          </p:nvPr>
        </p:nvSpPr>
        <p:spPr>
          <a:xfrm>
            <a:off x="6276975" y="1490889"/>
            <a:ext cx="5220000" cy="2701393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1393"/>
              <a:gd name="connsiteY0" fmla="*/ 0 h 4716000"/>
              <a:gd name="connsiteX1" fmla="*/ 4824509 w 5221393"/>
              <a:gd name="connsiteY1" fmla="*/ 0 h 4716000"/>
              <a:gd name="connsiteX2" fmla="*/ 5220000 w 5221393"/>
              <a:gd name="connsiteY2" fmla="*/ 786016 h 4716000"/>
              <a:gd name="connsiteX3" fmla="*/ 5220000 w 5221393"/>
              <a:gd name="connsiteY3" fmla="*/ 4716000 h 4716000"/>
              <a:gd name="connsiteX4" fmla="*/ 5220000 w 5221393"/>
              <a:gd name="connsiteY4" fmla="*/ 4716000 h 4716000"/>
              <a:gd name="connsiteX5" fmla="*/ 786016 w 5221393"/>
              <a:gd name="connsiteY5" fmla="*/ 4716000 h 4716000"/>
              <a:gd name="connsiteX6" fmla="*/ 0 w 5221393"/>
              <a:gd name="connsiteY6" fmla="*/ 3929984 h 4716000"/>
              <a:gd name="connsiteX7" fmla="*/ 0 w 5221393"/>
              <a:gd name="connsiteY7" fmla="*/ 0 h 4716000"/>
              <a:gd name="connsiteX0" fmla="*/ 0 w 5220000"/>
              <a:gd name="connsiteY0" fmla="*/ 0 h 4716000"/>
              <a:gd name="connsiteX1" fmla="*/ 4824509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824509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53836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10"/>
              <a:gd name="connsiteX1" fmla="*/ 4824509 w 5220000"/>
              <a:gd name="connsiteY1" fmla="*/ 0 h 4716010"/>
              <a:gd name="connsiteX2" fmla="*/ 5220000 w 5220000"/>
              <a:gd name="connsiteY2" fmla="*/ 786016 h 4716010"/>
              <a:gd name="connsiteX3" fmla="*/ 5220000 w 5220000"/>
              <a:gd name="connsiteY3" fmla="*/ 4716000 h 4716010"/>
              <a:gd name="connsiteX4" fmla="*/ 5220000 w 5220000"/>
              <a:gd name="connsiteY4" fmla="*/ 4716000 h 4716010"/>
              <a:gd name="connsiteX5" fmla="*/ 538366 w 5220000"/>
              <a:gd name="connsiteY5" fmla="*/ 4716000 h 4716010"/>
              <a:gd name="connsiteX6" fmla="*/ 0 w 5220000"/>
              <a:gd name="connsiteY6" fmla="*/ 3929984 h 4716010"/>
              <a:gd name="connsiteX7" fmla="*/ 0 w 5220000"/>
              <a:gd name="connsiteY7" fmla="*/ 0 h 4716010"/>
              <a:gd name="connsiteX0" fmla="*/ 0 w 5220000"/>
              <a:gd name="connsiteY0" fmla="*/ 0 h 4716012"/>
              <a:gd name="connsiteX1" fmla="*/ 4824509 w 5220000"/>
              <a:gd name="connsiteY1" fmla="*/ 0 h 4716012"/>
              <a:gd name="connsiteX2" fmla="*/ 5220000 w 5220000"/>
              <a:gd name="connsiteY2" fmla="*/ 786016 h 4716012"/>
              <a:gd name="connsiteX3" fmla="*/ 5220000 w 5220000"/>
              <a:gd name="connsiteY3" fmla="*/ 4716000 h 4716012"/>
              <a:gd name="connsiteX4" fmla="*/ 5220000 w 5220000"/>
              <a:gd name="connsiteY4" fmla="*/ 4716000 h 4716012"/>
              <a:gd name="connsiteX5" fmla="*/ 471691 w 5220000"/>
              <a:gd name="connsiteY5" fmla="*/ 4716000 h 4716012"/>
              <a:gd name="connsiteX6" fmla="*/ 0 w 5220000"/>
              <a:gd name="connsiteY6" fmla="*/ 3929984 h 4716012"/>
              <a:gd name="connsiteX7" fmla="*/ 0 w 5220000"/>
              <a:gd name="connsiteY7" fmla="*/ 0 h 4716012"/>
              <a:gd name="connsiteX0" fmla="*/ 0 w 5222915"/>
              <a:gd name="connsiteY0" fmla="*/ 0 h 4716010"/>
              <a:gd name="connsiteX1" fmla="*/ 4824509 w 5222915"/>
              <a:gd name="connsiteY1" fmla="*/ 0 h 4716010"/>
              <a:gd name="connsiteX2" fmla="*/ 5220000 w 5222915"/>
              <a:gd name="connsiteY2" fmla="*/ 786016 h 4716010"/>
              <a:gd name="connsiteX3" fmla="*/ 5220000 w 5222915"/>
              <a:gd name="connsiteY3" fmla="*/ 4716000 h 4716010"/>
              <a:gd name="connsiteX4" fmla="*/ 5220000 w 5222915"/>
              <a:gd name="connsiteY4" fmla="*/ 4716000 h 4716010"/>
              <a:gd name="connsiteX5" fmla="*/ 471691 w 5222915"/>
              <a:gd name="connsiteY5" fmla="*/ 4716000 h 4716010"/>
              <a:gd name="connsiteX6" fmla="*/ 0 w 5222915"/>
              <a:gd name="connsiteY6" fmla="*/ 3929984 h 4716010"/>
              <a:gd name="connsiteX7" fmla="*/ 0 w 5222915"/>
              <a:gd name="connsiteY7" fmla="*/ 0 h 4716010"/>
              <a:gd name="connsiteX0" fmla="*/ 0 w 5220000"/>
              <a:gd name="connsiteY0" fmla="*/ 0 h 4716012"/>
              <a:gd name="connsiteX1" fmla="*/ 4824509 w 5220000"/>
              <a:gd name="connsiteY1" fmla="*/ 0 h 4716012"/>
              <a:gd name="connsiteX2" fmla="*/ 5220000 w 5220000"/>
              <a:gd name="connsiteY2" fmla="*/ 786016 h 4716012"/>
              <a:gd name="connsiteX3" fmla="*/ 5220000 w 5220000"/>
              <a:gd name="connsiteY3" fmla="*/ 4716000 h 4716012"/>
              <a:gd name="connsiteX4" fmla="*/ 5220000 w 5220000"/>
              <a:gd name="connsiteY4" fmla="*/ 4716000 h 4716012"/>
              <a:gd name="connsiteX5" fmla="*/ 471691 w 5220000"/>
              <a:gd name="connsiteY5" fmla="*/ 4716000 h 4716012"/>
              <a:gd name="connsiteX6" fmla="*/ 0 w 5220000"/>
              <a:gd name="connsiteY6" fmla="*/ 3929984 h 4716012"/>
              <a:gd name="connsiteX7" fmla="*/ 0 w 5220000"/>
              <a:gd name="connsiteY7" fmla="*/ 0 h 4716012"/>
              <a:gd name="connsiteX0" fmla="*/ 0 w 5220000"/>
              <a:gd name="connsiteY0" fmla="*/ 0 h 4716010"/>
              <a:gd name="connsiteX1" fmla="*/ 4824509 w 5220000"/>
              <a:gd name="connsiteY1" fmla="*/ 0 h 4716010"/>
              <a:gd name="connsiteX2" fmla="*/ 5220000 w 5220000"/>
              <a:gd name="connsiteY2" fmla="*/ 786016 h 4716010"/>
              <a:gd name="connsiteX3" fmla="*/ 5220000 w 5220000"/>
              <a:gd name="connsiteY3" fmla="*/ 4716000 h 4716010"/>
              <a:gd name="connsiteX4" fmla="*/ 5220000 w 5220000"/>
              <a:gd name="connsiteY4" fmla="*/ 4716000 h 4716010"/>
              <a:gd name="connsiteX5" fmla="*/ 471691 w 5220000"/>
              <a:gd name="connsiteY5" fmla="*/ 4716000 h 4716010"/>
              <a:gd name="connsiteX6" fmla="*/ 0 w 5220000"/>
              <a:gd name="connsiteY6" fmla="*/ 3929984 h 4716010"/>
              <a:gd name="connsiteX7" fmla="*/ 0 w 5220000"/>
              <a:gd name="connsiteY7" fmla="*/ 0 h 4716010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71691 w 5220000"/>
              <a:gd name="connsiteY5" fmla="*/ 4716000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43116 w 5220000"/>
              <a:gd name="connsiteY5" fmla="*/ 4715999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43116 w 5220000"/>
              <a:gd name="connsiteY5" fmla="*/ 4715999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57">
                <a:moveTo>
                  <a:pt x="0" y="0"/>
                </a:moveTo>
                <a:lnTo>
                  <a:pt x="4824509" y="0"/>
                </a:lnTo>
                <a:cubicBezTo>
                  <a:pt x="5229389" y="14356"/>
                  <a:pt x="5215170" y="5621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443116" y="4715999"/>
                </a:lnTo>
                <a:cubicBezTo>
                  <a:pt x="136" y="4718272"/>
                  <a:pt x="14355" y="4658073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19"/>
          </p:nvPr>
        </p:nvSpPr>
        <p:spPr>
          <a:xfrm>
            <a:off x="704850" y="1490889"/>
            <a:ext cx="5220000" cy="2701393"/>
          </a:xfrm>
          <a:custGeom>
            <a:avLst/>
            <a:gdLst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42"/>
              <a:gd name="connsiteY0" fmla="*/ 0 h 4716000"/>
              <a:gd name="connsiteX1" fmla="*/ 4433984 w 5220042"/>
              <a:gd name="connsiteY1" fmla="*/ 0 h 4716000"/>
              <a:gd name="connsiteX2" fmla="*/ 5220000 w 5220042"/>
              <a:gd name="connsiteY2" fmla="*/ 786016 h 4716000"/>
              <a:gd name="connsiteX3" fmla="*/ 5220000 w 5220042"/>
              <a:gd name="connsiteY3" fmla="*/ 4716000 h 4716000"/>
              <a:gd name="connsiteX4" fmla="*/ 5220000 w 5220042"/>
              <a:gd name="connsiteY4" fmla="*/ 4716000 h 4716000"/>
              <a:gd name="connsiteX5" fmla="*/ 786016 w 5220042"/>
              <a:gd name="connsiteY5" fmla="*/ 4716000 h 4716000"/>
              <a:gd name="connsiteX6" fmla="*/ 0 w 5220042"/>
              <a:gd name="connsiteY6" fmla="*/ 3929984 h 4716000"/>
              <a:gd name="connsiteX7" fmla="*/ 0 w 5220042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433984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1393"/>
              <a:gd name="connsiteY0" fmla="*/ 0 h 4716000"/>
              <a:gd name="connsiteX1" fmla="*/ 4824509 w 5221393"/>
              <a:gd name="connsiteY1" fmla="*/ 0 h 4716000"/>
              <a:gd name="connsiteX2" fmla="*/ 5220000 w 5221393"/>
              <a:gd name="connsiteY2" fmla="*/ 786016 h 4716000"/>
              <a:gd name="connsiteX3" fmla="*/ 5220000 w 5221393"/>
              <a:gd name="connsiteY3" fmla="*/ 4716000 h 4716000"/>
              <a:gd name="connsiteX4" fmla="*/ 5220000 w 5221393"/>
              <a:gd name="connsiteY4" fmla="*/ 4716000 h 4716000"/>
              <a:gd name="connsiteX5" fmla="*/ 786016 w 5221393"/>
              <a:gd name="connsiteY5" fmla="*/ 4716000 h 4716000"/>
              <a:gd name="connsiteX6" fmla="*/ 0 w 5221393"/>
              <a:gd name="connsiteY6" fmla="*/ 3929984 h 4716000"/>
              <a:gd name="connsiteX7" fmla="*/ 0 w 5221393"/>
              <a:gd name="connsiteY7" fmla="*/ 0 h 4716000"/>
              <a:gd name="connsiteX0" fmla="*/ 0 w 5220000"/>
              <a:gd name="connsiteY0" fmla="*/ 0 h 4716000"/>
              <a:gd name="connsiteX1" fmla="*/ 4824509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78601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00"/>
              <a:gd name="connsiteX1" fmla="*/ 4824509 w 5220000"/>
              <a:gd name="connsiteY1" fmla="*/ 0 h 4716000"/>
              <a:gd name="connsiteX2" fmla="*/ 5220000 w 5220000"/>
              <a:gd name="connsiteY2" fmla="*/ 786016 h 4716000"/>
              <a:gd name="connsiteX3" fmla="*/ 5220000 w 5220000"/>
              <a:gd name="connsiteY3" fmla="*/ 4716000 h 4716000"/>
              <a:gd name="connsiteX4" fmla="*/ 5220000 w 5220000"/>
              <a:gd name="connsiteY4" fmla="*/ 4716000 h 4716000"/>
              <a:gd name="connsiteX5" fmla="*/ 538366 w 5220000"/>
              <a:gd name="connsiteY5" fmla="*/ 4716000 h 4716000"/>
              <a:gd name="connsiteX6" fmla="*/ 0 w 5220000"/>
              <a:gd name="connsiteY6" fmla="*/ 3929984 h 4716000"/>
              <a:gd name="connsiteX7" fmla="*/ 0 w 5220000"/>
              <a:gd name="connsiteY7" fmla="*/ 0 h 4716000"/>
              <a:gd name="connsiteX0" fmla="*/ 0 w 5220000"/>
              <a:gd name="connsiteY0" fmla="*/ 0 h 4716010"/>
              <a:gd name="connsiteX1" fmla="*/ 4824509 w 5220000"/>
              <a:gd name="connsiteY1" fmla="*/ 0 h 4716010"/>
              <a:gd name="connsiteX2" fmla="*/ 5220000 w 5220000"/>
              <a:gd name="connsiteY2" fmla="*/ 786016 h 4716010"/>
              <a:gd name="connsiteX3" fmla="*/ 5220000 w 5220000"/>
              <a:gd name="connsiteY3" fmla="*/ 4716000 h 4716010"/>
              <a:gd name="connsiteX4" fmla="*/ 5220000 w 5220000"/>
              <a:gd name="connsiteY4" fmla="*/ 4716000 h 4716010"/>
              <a:gd name="connsiteX5" fmla="*/ 538366 w 5220000"/>
              <a:gd name="connsiteY5" fmla="*/ 4716000 h 4716010"/>
              <a:gd name="connsiteX6" fmla="*/ 0 w 5220000"/>
              <a:gd name="connsiteY6" fmla="*/ 3929984 h 4716010"/>
              <a:gd name="connsiteX7" fmla="*/ 0 w 5220000"/>
              <a:gd name="connsiteY7" fmla="*/ 0 h 4716010"/>
              <a:gd name="connsiteX0" fmla="*/ 0 w 5220000"/>
              <a:gd name="connsiteY0" fmla="*/ 0 h 4716012"/>
              <a:gd name="connsiteX1" fmla="*/ 4824509 w 5220000"/>
              <a:gd name="connsiteY1" fmla="*/ 0 h 4716012"/>
              <a:gd name="connsiteX2" fmla="*/ 5220000 w 5220000"/>
              <a:gd name="connsiteY2" fmla="*/ 786016 h 4716012"/>
              <a:gd name="connsiteX3" fmla="*/ 5220000 w 5220000"/>
              <a:gd name="connsiteY3" fmla="*/ 4716000 h 4716012"/>
              <a:gd name="connsiteX4" fmla="*/ 5220000 w 5220000"/>
              <a:gd name="connsiteY4" fmla="*/ 4716000 h 4716012"/>
              <a:gd name="connsiteX5" fmla="*/ 471691 w 5220000"/>
              <a:gd name="connsiteY5" fmla="*/ 4716000 h 4716012"/>
              <a:gd name="connsiteX6" fmla="*/ 0 w 5220000"/>
              <a:gd name="connsiteY6" fmla="*/ 3929984 h 4716012"/>
              <a:gd name="connsiteX7" fmla="*/ 0 w 5220000"/>
              <a:gd name="connsiteY7" fmla="*/ 0 h 4716012"/>
              <a:gd name="connsiteX0" fmla="*/ 0 w 5222915"/>
              <a:gd name="connsiteY0" fmla="*/ 0 h 4716010"/>
              <a:gd name="connsiteX1" fmla="*/ 4824509 w 5222915"/>
              <a:gd name="connsiteY1" fmla="*/ 0 h 4716010"/>
              <a:gd name="connsiteX2" fmla="*/ 5220000 w 5222915"/>
              <a:gd name="connsiteY2" fmla="*/ 786016 h 4716010"/>
              <a:gd name="connsiteX3" fmla="*/ 5220000 w 5222915"/>
              <a:gd name="connsiteY3" fmla="*/ 4716000 h 4716010"/>
              <a:gd name="connsiteX4" fmla="*/ 5220000 w 5222915"/>
              <a:gd name="connsiteY4" fmla="*/ 4716000 h 4716010"/>
              <a:gd name="connsiteX5" fmla="*/ 471691 w 5222915"/>
              <a:gd name="connsiteY5" fmla="*/ 4716000 h 4716010"/>
              <a:gd name="connsiteX6" fmla="*/ 0 w 5222915"/>
              <a:gd name="connsiteY6" fmla="*/ 3929984 h 4716010"/>
              <a:gd name="connsiteX7" fmla="*/ 0 w 5222915"/>
              <a:gd name="connsiteY7" fmla="*/ 0 h 4716010"/>
              <a:gd name="connsiteX0" fmla="*/ 0 w 5220000"/>
              <a:gd name="connsiteY0" fmla="*/ 0 h 4716012"/>
              <a:gd name="connsiteX1" fmla="*/ 4824509 w 5220000"/>
              <a:gd name="connsiteY1" fmla="*/ 0 h 4716012"/>
              <a:gd name="connsiteX2" fmla="*/ 5220000 w 5220000"/>
              <a:gd name="connsiteY2" fmla="*/ 786016 h 4716012"/>
              <a:gd name="connsiteX3" fmla="*/ 5220000 w 5220000"/>
              <a:gd name="connsiteY3" fmla="*/ 4716000 h 4716012"/>
              <a:gd name="connsiteX4" fmla="*/ 5220000 w 5220000"/>
              <a:gd name="connsiteY4" fmla="*/ 4716000 h 4716012"/>
              <a:gd name="connsiteX5" fmla="*/ 471691 w 5220000"/>
              <a:gd name="connsiteY5" fmla="*/ 4716000 h 4716012"/>
              <a:gd name="connsiteX6" fmla="*/ 0 w 5220000"/>
              <a:gd name="connsiteY6" fmla="*/ 3929984 h 4716012"/>
              <a:gd name="connsiteX7" fmla="*/ 0 w 5220000"/>
              <a:gd name="connsiteY7" fmla="*/ 0 h 4716012"/>
              <a:gd name="connsiteX0" fmla="*/ 0 w 5220000"/>
              <a:gd name="connsiteY0" fmla="*/ 0 h 4716010"/>
              <a:gd name="connsiteX1" fmla="*/ 4824509 w 5220000"/>
              <a:gd name="connsiteY1" fmla="*/ 0 h 4716010"/>
              <a:gd name="connsiteX2" fmla="*/ 5220000 w 5220000"/>
              <a:gd name="connsiteY2" fmla="*/ 786016 h 4716010"/>
              <a:gd name="connsiteX3" fmla="*/ 5220000 w 5220000"/>
              <a:gd name="connsiteY3" fmla="*/ 4716000 h 4716010"/>
              <a:gd name="connsiteX4" fmla="*/ 5220000 w 5220000"/>
              <a:gd name="connsiteY4" fmla="*/ 4716000 h 4716010"/>
              <a:gd name="connsiteX5" fmla="*/ 471691 w 5220000"/>
              <a:gd name="connsiteY5" fmla="*/ 4716000 h 4716010"/>
              <a:gd name="connsiteX6" fmla="*/ 0 w 5220000"/>
              <a:gd name="connsiteY6" fmla="*/ 3929984 h 4716010"/>
              <a:gd name="connsiteX7" fmla="*/ 0 w 5220000"/>
              <a:gd name="connsiteY7" fmla="*/ 0 h 4716010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71691 w 5220000"/>
              <a:gd name="connsiteY5" fmla="*/ 4716000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43116 w 5220000"/>
              <a:gd name="connsiteY5" fmla="*/ 4715999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  <a:gd name="connsiteX0" fmla="*/ 0 w 5220000"/>
              <a:gd name="connsiteY0" fmla="*/ 0 h 4716057"/>
              <a:gd name="connsiteX1" fmla="*/ 4824509 w 5220000"/>
              <a:gd name="connsiteY1" fmla="*/ 0 h 4716057"/>
              <a:gd name="connsiteX2" fmla="*/ 5220000 w 5220000"/>
              <a:gd name="connsiteY2" fmla="*/ 786016 h 4716057"/>
              <a:gd name="connsiteX3" fmla="*/ 5220000 w 5220000"/>
              <a:gd name="connsiteY3" fmla="*/ 4716000 h 4716057"/>
              <a:gd name="connsiteX4" fmla="*/ 5220000 w 5220000"/>
              <a:gd name="connsiteY4" fmla="*/ 4716000 h 4716057"/>
              <a:gd name="connsiteX5" fmla="*/ 443116 w 5220000"/>
              <a:gd name="connsiteY5" fmla="*/ 4715999 h 4716057"/>
              <a:gd name="connsiteX6" fmla="*/ 0 w 5220000"/>
              <a:gd name="connsiteY6" fmla="*/ 3929984 h 4716057"/>
              <a:gd name="connsiteX7" fmla="*/ 0 w 5220000"/>
              <a:gd name="connsiteY7" fmla="*/ 0 h 471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000" h="4716057">
                <a:moveTo>
                  <a:pt x="0" y="0"/>
                </a:moveTo>
                <a:lnTo>
                  <a:pt x="4824509" y="0"/>
                </a:lnTo>
                <a:cubicBezTo>
                  <a:pt x="5229389" y="14356"/>
                  <a:pt x="5215170" y="5621"/>
                  <a:pt x="5220000" y="786016"/>
                </a:cubicBezTo>
                <a:lnTo>
                  <a:pt x="5220000" y="4716000"/>
                </a:lnTo>
                <a:lnTo>
                  <a:pt x="5220000" y="4716000"/>
                </a:lnTo>
                <a:lnTo>
                  <a:pt x="443116" y="4715999"/>
                </a:lnTo>
                <a:cubicBezTo>
                  <a:pt x="136" y="4718272"/>
                  <a:pt x="14355" y="4658073"/>
                  <a:pt x="0" y="392998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000"/>
            </a:lvl1pPr>
          </a:lstStyle>
          <a:p>
            <a:endParaRPr lang="de-DE" dirty="0"/>
          </a:p>
        </p:txBody>
      </p:sp>
      <p:sp>
        <p:nvSpPr>
          <p:cNvPr id="25" name="Inhaltsplatzhalter 24"/>
          <p:cNvSpPr>
            <a:spLocks noGrp="1"/>
          </p:cNvSpPr>
          <p:nvPr>
            <p:ph sz="quarter" idx="18"/>
          </p:nvPr>
        </p:nvSpPr>
        <p:spPr>
          <a:xfrm>
            <a:off x="6276975" y="4487863"/>
            <a:ext cx="5219700" cy="17113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4849" y="884237"/>
            <a:ext cx="10791823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7"/>
          </p:nvPr>
        </p:nvSpPr>
        <p:spPr>
          <a:xfrm>
            <a:off x="704850" y="4488525"/>
            <a:ext cx="5220000" cy="1710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8" name="Textplatzhalter 14"/>
          <p:cNvSpPr>
            <a:spLocks noGrp="1"/>
          </p:cNvSpPr>
          <p:nvPr>
            <p:ph type="body" sz="quarter" idx="21"/>
          </p:nvPr>
        </p:nvSpPr>
        <p:spPr>
          <a:xfrm>
            <a:off x="6281673" y="3373950"/>
            <a:ext cx="5220318" cy="828000"/>
          </a:xfrm>
          <a:custGeom>
            <a:avLst/>
            <a:gdLst>
              <a:gd name="connsiteX0" fmla="*/ 0 w 5220000"/>
              <a:gd name="connsiteY0" fmla="*/ 0 h 828000"/>
              <a:gd name="connsiteX1" fmla="*/ 5081997 w 5220000"/>
              <a:gd name="connsiteY1" fmla="*/ 0 h 828000"/>
              <a:gd name="connsiteX2" fmla="*/ 5220000 w 5220000"/>
              <a:gd name="connsiteY2" fmla="*/ 138003 h 828000"/>
              <a:gd name="connsiteX3" fmla="*/ 5220000 w 5220000"/>
              <a:gd name="connsiteY3" fmla="*/ 828000 h 828000"/>
              <a:gd name="connsiteX4" fmla="*/ 5220000 w 5220000"/>
              <a:gd name="connsiteY4" fmla="*/ 828000 h 828000"/>
              <a:gd name="connsiteX5" fmla="*/ 138003 w 5220000"/>
              <a:gd name="connsiteY5" fmla="*/ 828000 h 828000"/>
              <a:gd name="connsiteX6" fmla="*/ 0 w 5220000"/>
              <a:gd name="connsiteY6" fmla="*/ 689997 h 828000"/>
              <a:gd name="connsiteX7" fmla="*/ 0 w 5220000"/>
              <a:gd name="connsiteY7" fmla="*/ 0 h 828000"/>
              <a:gd name="connsiteX0" fmla="*/ 0 w 5220000"/>
              <a:gd name="connsiteY0" fmla="*/ 0 h 828000"/>
              <a:gd name="connsiteX1" fmla="*/ 5081997 w 5220000"/>
              <a:gd name="connsiteY1" fmla="*/ 0 h 828000"/>
              <a:gd name="connsiteX2" fmla="*/ 5220000 w 5220000"/>
              <a:gd name="connsiteY2" fmla="*/ 138003 h 828000"/>
              <a:gd name="connsiteX3" fmla="*/ 5220000 w 5220000"/>
              <a:gd name="connsiteY3" fmla="*/ 828000 h 828000"/>
              <a:gd name="connsiteX4" fmla="*/ 5220000 w 5220000"/>
              <a:gd name="connsiteY4" fmla="*/ 828000 h 828000"/>
              <a:gd name="connsiteX5" fmla="*/ 138003 w 5220000"/>
              <a:gd name="connsiteY5" fmla="*/ 828000 h 828000"/>
              <a:gd name="connsiteX6" fmla="*/ 3289 w 5220000"/>
              <a:gd name="connsiteY6" fmla="*/ 588031 h 828000"/>
              <a:gd name="connsiteX7" fmla="*/ 0 w 5220000"/>
              <a:gd name="connsiteY7" fmla="*/ 0 h 828000"/>
              <a:gd name="connsiteX0" fmla="*/ 6674 w 5226674"/>
              <a:gd name="connsiteY0" fmla="*/ 0 h 828000"/>
              <a:gd name="connsiteX1" fmla="*/ 5088671 w 5226674"/>
              <a:gd name="connsiteY1" fmla="*/ 0 h 828000"/>
              <a:gd name="connsiteX2" fmla="*/ 5226674 w 5226674"/>
              <a:gd name="connsiteY2" fmla="*/ 138003 h 828000"/>
              <a:gd name="connsiteX3" fmla="*/ 5226674 w 5226674"/>
              <a:gd name="connsiteY3" fmla="*/ 828000 h 828000"/>
              <a:gd name="connsiteX4" fmla="*/ 5226674 w 5226674"/>
              <a:gd name="connsiteY4" fmla="*/ 828000 h 828000"/>
              <a:gd name="connsiteX5" fmla="*/ 144677 w 5226674"/>
              <a:gd name="connsiteY5" fmla="*/ 828000 h 828000"/>
              <a:gd name="connsiteX6" fmla="*/ 95 w 5226674"/>
              <a:gd name="connsiteY6" fmla="*/ 588031 h 828000"/>
              <a:gd name="connsiteX7" fmla="*/ 6674 w 5226674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13832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318" h="828000">
                <a:moveTo>
                  <a:pt x="318" y="0"/>
                </a:moveTo>
                <a:lnTo>
                  <a:pt x="4980350" y="3289"/>
                </a:lnTo>
                <a:cubicBezTo>
                  <a:pt x="5138184" y="5434"/>
                  <a:pt x="5217076" y="83231"/>
                  <a:pt x="5217028" y="216944"/>
                </a:cubicBezTo>
                <a:cubicBezTo>
                  <a:pt x="5218125" y="420629"/>
                  <a:pt x="5219221" y="624315"/>
                  <a:pt x="5220318" y="828000"/>
                </a:cubicBezTo>
                <a:lnTo>
                  <a:pt x="5220318" y="828000"/>
                </a:lnTo>
                <a:lnTo>
                  <a:pt x="263311" y="828000"/>
                </a:lnTo>
                <a:cubicBezTo>
                  <a:pt x="90127" y="820373"/>
                  <a:pt x="5752" y="760119"/>
                  <a:pt x="317" y="588031"/>
                </a:cubicBezTo>
                <a:cubicBezTo>
                  <a:pt x="-779" y="392021"/>
                  <a:pt x="1414" y="196010"/>
                  <a:pt x="318" y="0"/>
                </a:cubicBezTo>
                <a:close/>
              </a:path>
            </a:pathLst>
          </a:custGeom>
          <a:solidFill>
            <a:srgbClr val="BDCD8C">
              <a:alpha val="69804"/>
            </a:srgbClr>
          </a:solidFill>
        </p:spPr>
        <p:txBody>
          <a:bodyPr vert="horz" lIns="72000" tIns="72000" rIns="72000" bIns="72000" rtlCol="0">
            <a:normAutofit/>
          </a:bodyPr>
          <a:lstStyle>
            <a:lvl1pPr>
              <a:defRPr lang="de-DE" sz="2000" dirty="0" smtClean="0"/>
            </a:lvl1pPr>
            <a:lvl2pPr>
              <a:defRPr lang="de-DE" sz="1800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9" name="Textplatzhalter 14"/>
          <p:cNvSpPr>
            <a:spLocks noGrp="1"/>
          </p:cNvSpPr>
          <p:nvPr>
            <p:ph type="body" sz="quarter" idx="22"/>
          </p:nvPr>
        </p:nvSpPr>
        <p:spPr>
          <a:xfrm>
            <a:off x="705491" y="3373950"/>
            <a:ext cx="5220318" cy="828000"/>
          </a:xfrm>
          <a:custGeom>
            <a:avLst/>
            <a:gdLst>
              <a:gd name="connsiteX0" fmla="*/ 0 w 5220000"/>
              <a:gd name="connsiteY0" fmla="*/ 0 h 828000"/>
              <a:gd name="connsiteX1" fmla="*/ 5081997 w 5220000"/>
              <a:gd name="connsiteY1" fmla="*/ 0 h 828000"/>
              <a:gd name="connsiteX2" fmla="*/ 5220000 w 5220000"/>
              <a:gd name="connsiteY2" fmla="*/ 138003 h 828000"/>
              <a:gd name="connsiteX3" fmla="*/ 5220000 w 5220000"/>
              <a:gd name="connsiteY3" fmla="*/ 828000 h 828000"/>
              <a:gd name="connsiteX4" fmla="*/ 5220000 w 5220000"/>
              <a:gd name="connsiteY4" fmla="*/ 828000 h 828000"/>
              <a:gd name="connsiteX5" fmla="*/ 138003 w 5220000"/>
              <a:gd name="connsiteY5" fmla="*/ 828000 h 828000"/>
              <a:gd name="connsiteX6" fmla="*/ 0 w 5220000"/>
              <a:gd name="connsiteY6" fmla="*/ 689997 h 828000"/>
              <a:gd name="connsiteX7" fmla="*/ 0 w 5220000"/>
              <a:gd name="connsiteY7" fmla="*/ 0 h 828000"/>
              <a:gd name="connsiteX0" fmla="*/ 0 w 5220000"/>
              <a:gd name="connsiteY0" fmla="*/ 0 h 828000"/>
              <a:gd name="connsiteX1" fmla="*/ 5081997 w 5220000"/>
              <a:gd name="connsiteY1" fmla="*/ 0 h 828000"/>
              <a:gd name="connsiteX2" fmla="*/ 5220000 w 5220000"/>
              <a:gd name="connsiteY2" fmla="*/ 138003 h 828000"/>
              <a:gd name="connsiteX3" fmla="*/ 5220000 w 5220000"/>
              <a:gd name="connsiteY3" fmla="*/ 828000 h 828000"/>
              <a:gd name="connsiteX4" fmla="*/ 5220000 w 5220000"/>
              <a:gd name="connsiteY4" fmla="*/ 828000 h 828000"/>
              <a:gd name="connsiteX5" fmla="*/ 138003 w 5220000"/>
              <a:gd name="connsiteY5" fmla="*/ 828000 h 828000"/>
              <a:gd name="connsiteX6" fmla="*/ 3289 w 5220000"/>
              <a:gd name="connsiteY6" fmla="*/ 588031 h 828000"/>
              <a:gd name="connsiteX7" fmla="*/ 0 w 5220000"/>
              <a:gd name="connsiteY7" fmla="*/ 0 h 828000"/>
              <a:gd name="connsiteX0" fmla="*/ 6674 w 5226674"/>
              <a:gd name="connsiteY0" fmla="*/ 0 h 828000"/>
              <a:gd name="connsiteX1" fmla="*/ 5088671 w 5226674"/>
              <a:gd name="connsiteY1" fmla="*/ 0 h 828000"/>
              <a:gd name="connsiteX2" fmla="*/ 5226674 w 5226674"/>
              <a:gd name="connsiteY2" fmla="*/ 138003 h 828000"/>
              <a:gd name="connsiteX3" fmla="*/ 5226674 w 5226674"/>
              <a:gd name="connsiteY3" fmla="*/ 828000 h 828000"/>
              <a:gd name="connsiteX4" fmla="*/ 5226674 w 5226674"/>
              <a:gd name="connsiteY4" fmla="*/ 828000 h 828000"/>
              <a:gd name="connsiteX5" fmla="*/ 144677 w 5226674"/>
              <a:gd name="connsiteY5" fmla="*/ 828000 h 828000"/>
              <a:gd name="connsiteX6" fmla="*/ 95 w 5226674"/>
              <a:gd name="connsiteY6" fmla="*/ 588031 h 828000"/>
              <a:gd name="connsiteX7" fmla="*/ 6674 w 5226674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13832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5082315 w 5220318"/>
              <a:gd name="connsiteY1" fmla="*/ 0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20318 w 5220318"/>
              <a:gd name="connsiteY2" fmla="*/ 138003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  <a:gd name="connsiteX0" fmla="*/ 318 w 5220318"/>
              <a:gd name="connsiteY0" fmla="*/ 0 h 828000"/>
              <a:gd name="connsiteX1" fmla="*/ 4980350 w 5220318"/>
              <a:gd name="connsiteY1" fmla="*/ 3289 h 828000"/>
              <a:gd name="connsiteX2" fmla="*/ 5217028 w 5220318"/>
              <a:gd name="connsiteY2" fmla="*/ 216944 h 828000"/>
              <a:gd name="connsiteX3" fmla="*/ 5220318 w 5220318"/>
              <a:gd name="connsiteY3" fmla="*/ 828000 h 828000"/>
              <a:gd name="connsiteX4" fmla="*/ 5220318 w 5220318"/>
              <a:gd name="connsiteY4" fmla="*/ 828000 h 828000"/>
              <a:gd name="connsiteX5" fmla="*/ 263311 w 5220318"/>
              <a:gd name="connsiteY5" fmla="*/ 828000 h 828000"/>
              <a:gd name="connsiteX6" fmla="*/ 317 w 5220318"/>
              <a:gd name="connsiteY6" fmla="*/ 588031 h 828000"/>
              <a:gd name="connsiteX7" fmla="*/ 318 w 5220318"/>
              <a:gd name="connsiteY7" fmla="*/ 0 h 8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0318" h="828000">
                <a:moveTo>
                  <a:pt x="318" y="0"/>
                </a:moveTo>
                <a:lnTo>
                  <a:pt x="4980350" y="3289"/>
                </a:lnTo>
                <a:cubicBezTo>
                  <a:pt x="5138184" y="5434"/>
                  <a:pt x="5217076" y="83231"/>
                  <a:pt x="5217028" y="216944"/>
                </a:cubicBezTo>
                <a:cubicBezTo>
                  <a:pt x="5218125" y="420629"/>
                  <a:pt x="5219221" y="624315"/>
                  <a:pt x="5220318" y="828000"/>
                </a:cubicBezTo>
                <a:lnTo>
                  <a:pt x="5220318" y="828000"/>
                </a:lnTo>
                <a:lnTo>
                  <a:pt x="263311" y="828000"/>
                </a:lnTo>
                <a:cubicBezTo>
                  <a:pt x="90127" y="820373"/>
                  <a:pt x="5752" y="760119"/>
                  <a:pt x="317" y="588031"/>
                </a:cubicBezTo>
                <a:cubicBezTo>
                  <a:pt x="-779" y="392021"/>
                  <a:pt x="1414" y="196010"/>
                  <a:pt x="31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69804"/>
            </a:schemeClr>
          </a:solidFill>
        </p:spPr>
        <p:txBody>
          <a:bodyPr vert="horz" lIns="72000" tIns="72000" rIns="72000" bIns="72000" rtlCol="0">
            <a:normAutofit/>
          </a:bodyPr>
          <a:lstStyle>
            <a:lvl1pPr>
              <a:defRPr lang="de-DE" sz="2000" dirty="0" smtClean="0"/>
            </a:lvl1pPr>
            <a:lvl2pPr>
              <a:defRPr lang="de-DE" sz="1800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41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5325" y="1484312"/>
            <a:ext cx="10801349" cy="4734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3442" y="6422437"/>
            <a:ext cx="3045113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ctr">
              <a:defRPr sz="1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Intro zum Unternehmen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10506" y="6412911"/>
            <a:ext cx="486167" cy="365125"/>
          </a:xfrm>
          <a:prstGeom prst="rect">
            <a:avLst/>
          </a:prstGeom>
        </p:spPr>
        <p:txBody>
          <a:bodyPr vert="horz" lIns="0" tIns="4680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3E811-87E2-49EA-810A-E6DA7793792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0" y="770369"/>
            <a:ext cx="11415346" cy="0"/>
          </a:xfrm>
          <a:prstGeom prst="line">
            <a:avLst/>
          </a:prstGeom>
          <a:ln w="19050">
            <a:gradFill flip="none" rotWithShape="1">
              <a:gsLst>
                <a:gs pos="61000">
                  <a:srgbClr val="85AFCE">
                    <a:alpha val="7900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695325" y="133350"/>
            <a:ext cx="10801350" cy="774700"/>
          </a:xfrm>
          <a:prstGeom prst="rect">
            <a:avLst/>
          </a:prstGeom>
        </p:spPr>
        <p:txBody>
          <a:bodyPr vert="horz" lIns="91440" tIns="0" rIns="91440" bIns="25200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2" y="6412912"/>
            <a:ext cx="1128454" cy="336680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7942930" y="64224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75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4" r:id="rId2"/>
    <p:sldLayoutId id="2147483744" r:id="rId3"/>
    <p:sldLayoutId id="2147483733" r:id="rId4"/>
    <p:sldLayoutId id="2147483650" r:id="rId5"/>
    <p:sldLayoutId id="2147483658" r:id="rId6"/>
    <p:sldLayoutId id="2147483713" r:id="rId7"/>
    <p:sldLayoutId id="2147483715" r:id="rId8"/>
    <p:sldLayoutId id="2147483716" r:id="rId9"/>
    <p:sldLayoutId id="2147483714" r:id="rId10"/>
    <p:sldLayoutId id="2147483662" r:id="rId11"/>
    <p:sldLayoutId id="2147483673" r:id="rId12"/>
    <p:sldLayoutId id="2147483655" r:id="rId13"/>
    <p:sldLayoutId id="2147483760" r:id="rId14"/>
    <p:sldLayoutId id="2147483765" r:id="rId15"/>
    <p:sldLayoutId id="2147483782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6" r:id="rId25"/>
    <p:sldLayoutId id="2147483777" r:id="rId26"/>
    <p:sldLayoutId id="2147483779" r:id="rId27"/>
    <p:sldLayoutId id="2147483781" r:id="rId28"/>
    <p:sldLayoutId id="2147483784" r:id="rId29"/>
    <p:sldLayoutId id="2147483785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4247">
          <p15:clr>
            <a:srgbClr val="F26B43"/>
          </p15:clr>
        </p15:guide>
        <p15:guide id="6" pos="7242">
          <p15:clr>
            <a:srgbClr val="F26B43"/>
          </p15:clr>
        </p15:guide>
        <p15:guide id="7" pos="438">
          <p15:clr>
            <a:srgbClr val="F26B43"/>
          </p15:clr>
        </p15:guide>
        <p15:guide id="12" orient="horz" pos="934">
          <p15:clr>
            <a:srgbClr val="F26B43"/>
          </p15:clr>
        </p15:guide>
        <p15:guide id="13" orient="horz" pos="73">
          <p15:clr>
            <a:srgbClr val="F26B43"/>
          </p15:clr>
        </p15:guide>
        <p15:guide id="15" pos="4815">
          <p15:clr>
            <a:srgbClr val="F26B43"/>
          </p15:clr>
        </p15:guide>
        <p15:guide id="16" orient="horz" pos="1253">
          <p15:clr>
            <a:srgbClr val="F26B43"/>
          </p15:clr>
        </p15:guide>
        <p15:guide id="18" pos="6924">
          <p15:clr>
            <a:srgbClr val="F26B43"/>
          </p15:clr>
        </p15:guide>
        <p15:guide id="21" pos="2865">
          <p15:clr>
            <a:srgbClr val="F26B43"/>
          </p15:clr>
        </p15:guide>
        <p15:guide id="22" orient="horz" pos="1071">
          <p15:clr>
            <a:srgbClr val="F26B43"/>
          </p15:clr>
        </p15:guide>
        <p15:guide id="23" orient="horz" pos="3906">
          <p15:clr>
            <a:srgbClr val="F26B43"/>
          </p15:clr>
        </p15:guide>
        <p15:guide id="24" pos="4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7419681" y="4200140"/>
            <a:ext cx="4484687" cy="1007198"/>
          </a:xfrm>
        </p:spPr>
        <p:txBody>
          <a:bodyPr/>
          <a:lstStyle/>
          <a:p>
            <a:r>
              <a:rPr lang="de-DE" dirty="0"/>
              <a:t>Herzlich Willkommen </a:t>
            </a:r>
            <a:br>
              <a:rPr lang="de-DE" dirty="0"/>
            </a:b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7419680" y="5390868"/>
            <a:ext cx="4484688" cy="1283602"/>
          </a:xfrm>
        </p:spPr>
        <p:txBody>
          <a:bodyPr/>
          <a:lstStyle/>
          <a:p>
            <a:br>
              <a:rPr lang="de-DE" dirty="0"/>
            </a:br>
            <a:r>
              <a:rPr lang="de-DE" dirty="0"/>
              <a:t>11.10.2019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592965" y="591818"/>
            <a:ext cx="3325894" cy="94669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74E52C0-FB26-F54F-935E-884A1E0DB866}"/>
              </a:ext>
            </a:extLst>
          </p:cNvPr>
          <p:cNvSpPr txBox="1"/>
          <p:nvPr/>
        </p:nvSpPr>
        <p:spPr>
          <a:xfrm>
            <a:off x="7286324" y="591818"/>
            <a:ext cx="4148489" cy="3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adaptive </a:t>
            </a:r>
            <a:r>
              <a:rPr lang="de-DE" dirty="0" err="1"/>
              <a:t>enterprise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10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Instanz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Datendateien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Redolog</a:t>
            </a:r>
            <a:r>
              <a:rPr lang="de-DE" dirty="0"/>
              <a:t>-Dateien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Control-Dateien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Parameterdatei INIT.ORA oder SPFILE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Passwortdatei </a:t>
            </a:r>
          </a:p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eines Oracle-Datenbanksystems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769C5AAA-169D-724A-89CE-94A9E9C12300}"/>
              </a:ext>
            </a:extLst>
          </p:cNvPr>
          <p:cNvSpPr/>
          <p:nvPr/>
        </p:nvSpPr>
        <p:spPr>
          <a:xfrm>
            <a:off x="5407794" y="1492476"/>
            <a:ext cx="1376412" cy="2685449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258682-FA61-454F-BD4B-A859A2B14C6E}"/>
              </a:ext>
            </a:extLst>
          </p:cNvPr>
          <p:cNvSpPr txBox="1"/>
          <p:nvPr/>
        </p:nvSpPr>
        <p:spPr>
          <a:xfrm>
            <a:off x="7286324" y="2646944"/>
            <a:ext cx="41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MUST HAVE  !!</a:t>
            </a:r>
          </a:p>
        </p:txBody>
      </p:sp>
    </p:spTree>
    <p:extLst>
      <p:ext uri="{BB962C8B-B14F-4D97-AF65-F5344CB8AC3E}">
        <p14:creationId xmlns:p14="http://schemas.microsoft.com/office/powerpoint/2010/main" val="81700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Online-</a:t>
            </a:r>
            <a:r>
              <a:rPr lang="de-DE" dirty="0" err="1"/>
              <a:t>Redolog</a:t>
            </a:r>
            <a:r>
              <a:rPr lang="de-DE" dirty="0"/>
              <a:t>-Dateien </a:t>
            </a:r>
          </a:p>
          <a:p>
            <a:pPr marL="0" indent="0">
              <a:buNone/>
            </a:pPr>
            <a:r>
              <a:rPr lang="de-DE" dirty="0"/>
              <a:t>		-Protokolliert die Änderungen an den Datenblöcken </a:t>
            </a:r>
          </a:p>
          <a:p>
            <a:pPr marL="0" indent="0">
              <a:buNone/>
            </a:pPr>
            <a:r>
              <a:rPr lang="de-DE" dirty="0"/>
              <a:t>		-Protokoll wird bei einem Absturz einer Instanz genutzt um die Daten in die Blöcke zu          		 schreiben welche vor dem Absturz noch nicht in den Datenblöcken vorhanden war </a:t>
            </a:r>
          </a:p>
          <a:p>
            <a:r>
              <a:rPr lang="de-DE" dirty="0"/>
              <a:t>Offline-</a:t>
            </a:r>
            <a:r>
              <a:rPr lang="de-DE" dirty="0" err="1"/>
              <a:t>Redolog</a:t>
            </a:r>
            <a:r>
              <a:rPr lang="de-DE" dirty="0"/>
              <a:t>-Dateien </a:t>
            </a:r>
          </a:p>
          <a:p>
            <a:pPr marL="0" indent="0">
              <a:buNone/>
            </a:pPr>
            <a:r>
              <a:rPr lang="de-DE" dirty="0"/>
              <a:t>		-Nur im </a:t>
            </a:r>
            <a:r>
              <a:rPr lang="de-DE" dirty="0" err="1"/>
              <a:t>Archivelog</a:t>
            </a:r>
            <a:r>
              <a:rPr lang="de-DE" dirty="0"/>
              <a:t>-Modus </a:t>
            </a:r>
          </a:p>
          <a:p>
            <a:pPr marL="0" indent="0">
              <a:buNone/>
            </a:pPr>
            <a:r>
              <a:rPr lang="de-DE" dirty="0"/>
              <a:t>		-Werden für ein Media </a:t>
            </a:r>
            <a:r>
              <a:rPr lang="de-DE" dirty="0" err="1"/>
              <a:t>Recovery</a:t>
            </a:r>
            <a:r>
              <a:rPr lang="de-DE" dirty="0"/>
              <a:t> benötigt 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i="1" dirty="0"/>
              <a:t>Um Datenverlust zu vermeiden, ist es sinnvoll, die </a:t>
            </a:r>
            <a:r>
              <a:rPr lang="de-DE" i="1" dirty="0" err="1"/>
              <a:t>Redolog</a:t>
            </a:r>
            <a:r>
              <a:rPr lang="de-DE" i="1" dirty="0"/>
              <a:t>-Gruppen gespiegelt zu betreiben</a:t>
            </a:r>
            <a:r>
              <a:rPr lang="de-DE" dirty="0"/>
              <a:t> 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Redolog</a:t>
            </a:r>
            <a:r>
              <a:rPr lang="de-DE" dirty="0"/>
              <a:t>-Dateien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C67C24C8-F611-A041-835D-C395993B1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09" y="52579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0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Datenbankname (V$DATABASE) </a:t>
            </a:r>
          </a:p>
          <a:p>
            <a:r>
              <a:rPr lang="de-DE" dirty="0"/>
              <a:t>Erstellungszeitpunkt der Datenbank (V$DATABASE) </a:t>
            </a:r>
          </a:p>
          <a:p>
            <a:r>
              <a:rPr lang="de-DE" dirty="0"/>
              <a:t>Informationen zu ARCHIVELOG-/NOARCHIVELOG – Modus </a:t>
            </a:r>
          </a:p>
          <a:p>
            <a:r>
              <a:rPr lang="de-DE" dirty="0"/>
              <a:t>Version des Oracle RDBMS (V$VERSION) </a:t>
            </a:r>
          </a:p>
          <a:p>
            <a:r>
              <a:rPr lang="de-DE" dirty="0"/>
              <a:t>Name, Pfad, Größe, Status aller Datendateien (V$DATAFILE) </a:t>
            </a:r>
          </a:p>
          <a:p>
            <a:r>
              <a:rPr lang="de-DE" dirty="0"/>
              <a:t>Name, Pfad, Größe, Status und Aufteilung der REDOLOG-Dateien (V$LOG) </a:t>
            </a:r>
          </a:p>
          <a:p>
            <a:r>
              <a:rPr lang="de-DE" dirty="0"/>
              <a:t>Informationen über die </a:t>
            </a:r>
            <a:r>
              <a:rPr lang="de-DE" dirty="0" err="1"/>
              <a:t>Tablespaces</a:t>
            </a:r>
            <a:r>
              <a:rPr lang="de-DE" dirty="0"/>
              <a:t> (V$TABLESPACE) </a:t>
            </a:r>
          </a:p>
          <a:p>
            <a:r>
              <a:rPr lang="de-DE" dirty="0"/>
              <a:t>Aktuelle </a:t>
            </a:r>
            <a:r>
              <a:rPr lang="de-DE" dirty="0" err="1"/>
              <a:t>Sequence</a:t>
            </a:r>
            <a:r>
              <a:rPr lang="de-DE" dirty="0"/>
              <a:t>-Change-</a:t>
            </a:r>
            <a:r>
              <a:rPr lang="de-DE" dirty="0" err="1"/>
              <a:t>Number</a:t>
            </a:r>
            <a:r>
              <a:rPr lang="de-DE" dirty="0"/>
              <a:t> (V$DATAFILE) </a:t>
            </a:r>
          </a:p>
          <a:p>
            <a:r>
              <a:rPr lang="de-DE" dirty="0"/>
              <a:t>Checkpoint-Informationen </a:t>
            </a:r>
          </a:p>
          <a:p>
            <a:r>
              <a:rPr lang="de-DE" dirty="0"/>
              <a:t>Backup-Status der Datendateien (V$BACKUP)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Control-Datei</a:t>
            </a:r>
          </a:p>
        </p:txBody>
      </p:sp>
    </p:spTree>
    <p:extLst>
      <p:ext uri="{BB962C8B-B14F-4D97-AF65-F5344CB8AC3E}">
        <p14:creationId xmlns:p14="http://schemas.microsoft.com/office/powerpoint/2010/main" val="47744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Einfaches Backup (Sicherungskopie) </a:t>
            </a:r>
          </a:p>
          <a:p>
            <a:pPr marL="457200" lvl="1" indent="0">
              <a:buNone/>
            </a:pPr>
            <a:r>
              <a:rPr lang="de-DE" dirty="0"/>
              <a:t>-</a:t>
            </a:r>
            <a:r>
              <a:rPr lang="de-DE" b="1" i="1" dirty="0"/>
              <a:t>Alter </a:t>
            </a:r>
            <a:r>
              <a:rPr lang="de-DE" b="1" i="1" dirty="0" err="1"/>
              <a:t>database</a:t>
            </a:r>
            <a:r>
              <a:rPr lang="de-DE" b="1" i="1" dirty="0"/>
              <a:t> </a:t>
            </a:r>
            <a:r>
              <a:rPr lang="de-DE" b="1" i="1" dirty="0" err="1"/>
              <a:t>backup</a:t>
            </a:r>
            <a:r>
              <a:rPr lang="de-DE" b="1" i="1" dirty="0"/>
              <a:t> </a:t>
            </a:r>
            <a:r>
              <a:rPr lang="de-DE" b="1" i="1" dirty="0" err="1"/>
              <a:t>controlfile</a:t>
            </a:r>
            <a:r>
              <a:rPr lang="de-DE" b="1" i="1" dirty="0"/>
              <a:t> </a:t>
            </a:r>
            <a:r>
              <a:rPr lang="de-DE" b="1" i="1" dirty="0" err="1"/>
              <a:t>to</a:t>
            </a:r>
            <a:r>
              <a:rPr lang="de-DE" b="1" i="1" dirty="0"/>
              <a:t> ‘</a:t>
            </a:r>
            <a:r>
              <a:rPr lang="de-DE" b="1" i="1" dirty="0" err="1"/>
              <a:t>oracle</a:t>
            </a:r>
            <a:r>
              <a:rPr lang="de-DE" b="1" i="1" dirty="0"/>
              <a:t>/</a:t>
            </a:r>
            <a:r>
              <a:rPr lang="de-DE" b="1" i="1" dirty="0" err="1"/>
              <a:t>doag</a:t>
            </a:r>
            <a:r>
              <a:rPr lang="de-DE" b="1" i="1" dirty="0"/>
              <a:t>/</a:t>
            </a:r>
            <a:r>
              <a:rPr lang="de-DE" b="1" i="1" dirty="0" err="1"/>
              <a:t>backup</a:t>
            </a:r>
            <a:r>
              <a:rPr lang="de-DE" b="1" i="1" dirty="0"/>
              <a:t>/</a:t>
            </a:r>
            <a:r>
              <a:rPr lang="de-DE" b="1" i="1" dirty="0" err="1"/>
              <a:t>ctrl_backup.ctl</a:t>
            </a:r>
            <a:r>
              <a:rPr lang="de-DE" b="1" i="1" dirty="0"/>
              <a:t>‘ REUSE; 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		Wird diese Control-Datei benutzt, muss die Datenbank anschließend mit der 			Option </a:t>
            </a:r>
            <a:r>
              <a:rPr lang="de-DE" b="1" dirty="0"/>
              <a:t>OPEN RESETLOGS </a:t>
            </a:r>
            <a:r>
              <a:rPr lang="de-DE" dirty="0"/>
              <a:t>geöffnet werden. </a:t>
            </a:r>
          </a:p>
          <a:p>
            <a:pPr lvl="3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Control-Datei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35D0C08C-A308-8348-B0EE-8E0D5188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9958" y="39489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Control-Dateien </a:t>
            </a:r>
          </a:p>
          <a:p>
            <a:r>
              <a:rPr lang="de-DE" dirty="0"/>
              <a:t>Archivierung </a:t>
            </a:r>
          </a:p>
          <a:p>
            <a:r>
              <a:rPr lang="de-DE" dirty="0"/>
              <a:t>Verzeichnisse der Log-/Trace-Dateien </a:t>
            </a:r>
          </a:p>
          <a:p>
            <a:r>
              <a:rPr lang="de-DE" dirty="0"/>
              <a:t>Checkpoint </a:t>
            </a:r>
          </a:p>
          <a:p>
            <a:r>
              <a:rPr lang="de-DE" dirty="0"/>
              <a:t>Paralleles </a:t>
            </a:r>
            <a:r>
              <a:rPr lang="de-DE" dirty="0" err="1"/>
              <a:t>Recovery</a:t>
            </a:r>
            <a:r>
              <a:rPr lang="de-DE" dirty="0"/>
              <a:t> </a:t>
            </a:r>
          </a:p>
          <a:p>
            <a:r>
              <a:rPr lang="de-DE" dirty="0"/>
              <a:t>INIT.ORA (Initialisierungsparameterdatei) </a:t>
            </a:r>
          </a:p>
          <a:p>
            <a:pPr marL="0" indent="0">
              <a:buNone/>
            </a:pPr>
            <a:r>
              <a:rPr lang="de-DE" dirty="0"/>
              <a:t>	-Kann mittels Texteditor verändert werden </a:t>
            </a:r>
          </a:p>
          <a:p>
            <a:r>
              <a:rPr lang="de-DE" dirty="0"/>
              <a:t>SPFILE (Serverparameterdatei) </a:t>
            </a:r>
          </a:p>
          <a:p>
            <a:pPr marL="0" indent="0">
              <a:buNone/>
            </a:pPr>
            <a:r>
              <a:rPr lang="de-DE" dirty="0"/>
              <a:t>	-Kann </a:t>
            </a:r>
            <a:r>
              <a:rPr lang="de-DE" b="1" u="sng" dirty="0"/>
              <a:t>nicht</a:t>
            </a:r>
            <a:r>
              <a:rPr lang="de-DE" b="1" dirty="0"/>
              <a:t> </a:t>
            </a:r>
            <a:r>
              <a:rPr lang="de-DE" dirty="0"/>
              <a:t>mittels Texteditor verändert werden 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			Mit folgenden Kommandos wird der Inhalt des SPFILE in eine 					INIT.ORA exportiert: </a:t>
            </a:r>
            <a:r>
              <a:rPr lang="de-DE" b="1" i="1" dirty="0"/>
              <a:t>Create </a:t>
            </a:r>
            <a:r>
              <a:rPr lang="de-DE" b="1" i="1" dirty="0" err="1"/>
              <a:t>pfile</a:t>
            </a:r>
            <a:r>
              <a:rPr lang="de-DE" b="1" i="1" dirty="0"/>
              <a:t> </a:t>
            </a:r>
            <a:r>
              <a:rPr lang="de-DE" b="1" i="1" dirty="0" err="1"/>
              <a:t>from</a:t>
            </a:r>
            <a:r>
              <a:rPr lang="de-DE" b="1" i="1" dirty="0"/>
              <a:t> </a:t>
            </a:r>
            <a:r>
              <a:rPr lang="de-DE" b="1" i="1" dirty="0" err="1"/>
              <a:t>spfile</a:t>
            </a:r>
            <a:r>
              <a:rPr lang="de-DE" b="1" i="1" dirty="0"/>
              <a:t>; 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Parameterdatei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9A951B89-4975-1741-925A-8EB8A3B55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613" y="52940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Die Authentifizierung von Administratoren mit SYSDBA- oder SYSOPER-Privilegien wird außerhalb der Datenbank mithilfe der Passwortdatei vorgenommen </a:t>
            </a:r>
          </a:p>
          <a:p>
            <a:pPr marL="0" indent="0">
              <a:buNone/>
            </a:pPr>
            <a:r>
              <a:rPr lang="de-DE" dirty="0"/>
              <a:t>	-</a:t>
            </a:r>
            <a:r>
              <a:rPr lang="de-DE" b="1" i="1" dirty="0" err="1"/>
              <a:t>Orapwd</a:t>
            </a:r>
            <a:r>
              <a:rPr lang="de-DE" b="1" i="1" dirty="0"/>
              <a:t> </a:t>
            </a:r>
            <a:r>
              <a:rPr lang="de-DE" b="1" i="1" dirty="0" err="1"/>
              <a:t>file</a:t>
            </a:r>
            <a:r>
              <a:rPr lang="de-DE" b="1" i="1" dirty="0"/>
              <a:t>=[NAME] [ENTRIES=&lt;</a:t>
            </a:r>
            <a:r>
              <a:rPr lang="de-DE" b="1" i="1" dirty="0" err="1"/>
              <a:t>max_users</a:t>
            </a:r>
            <a:r>
              <a:rPr lang="de-DE" b="1" i="1" dirty="0"/>
              <a:t>&gt;] [FORCE={Y|N} [IGNORECASE={Y|N} 	[NOSYSDBA={Y|N} </a:t>
            </a:r>
            <a:endParaRPr lang="de-DE" dirty="0"/>
          </a:p>
          <a:p>
            <a:pPr lvl="1"/>
            <a:r>
              <a:rPr lang="de-DE" dirty="0"/>
              <a:t>Grant/</a:t>
            </a:r>
            <a:r>
              <a:rPr lang="de-DE" dirty="0" err="1"/>
              <a:t>Revoke</a:t>
            </a:r>
            <a:r>
              <a:rPr lang="de-DE" dirty="0"/>
              <a:t> SYSDBA </a:t>
            </a:r>
            <a:r>
              <a:rPr lang="de-DE" dirty="0" err="1"/>
              <a:t>to</a:t>
            </a:r>
            <a:r>
              <a:rPr lang="de-DE" dirty="0"/>
              <a:t> &lt;Benutzer&gt; </a:t>
            </a:r>
          </a:p>
          <a:p>
            <a:pPr lvl="1"/>
            <a:r>
              <a:rPr lang="de-DE" dirty="0"/>
              <a:t>SELECT USERNAME, SYSDBA, SYSOPER </a:t>
            </a:r>
            <a:r>
              <a:rPr lang="de-DE" dirty="0" err="1"/>
              <a:t>from</a:t>
            </a:r>
            <a:r>
              <a:rPr lang="de-DE" dirty="0"/>
              <a:t> V$PWFILE_USERS;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15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Passwort-Datei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ECEFC3C1-6CE5-FD47-B093-05E937C1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812" y="4247329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5C5E36B-A3BC-3A46-BB0D-EABD214FD9BC}"/>
              </a:ext>
            </a:extLst>
          </p:cNvPr>
          <p:cNvSpPr txBox="1"/>
          <p:nvPr/>
        </p:nvSpPr>
        <p:spPr>
          <a:xfrm>
            <a:off x="2849078" y="4263992"/>
            <a:ext cx="555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 eingesetzter Verschlüsselung eines Backups, ist unbedingt darauf zu achten das das zugehörige Wallet mit gesichert wird</a:t>
            </a:r>
          </a:p>
        </p:txBody>
      </p:sp>
    </p:spTree>
    <p:extLst>
      <p:ext uri="{BB962C8B-B14F-4D97-AF65-F5344CB8AC3E}">
        <p14:creationId xmlns:p14="http://schemas.microsoft.com/office/powerpoint/2010/main" val="2146057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1" y="1039064"/>
            <a:ext cx="10801350" cy="5088003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NOMOUNT-Phase </a:t>
            </a:r>
          </a:p>
          <a:p>
            <a:pPr marL="0" indent="0">
              <a:buNone/>
            </a:pPr>
            <a:r>
              <a:rPr lang="de-DE" dirty="0"/>
              <a:t>	-In der NOMOUNT-Phase wird die Instanz gestartet </a:t>
            </a:r>
          </a:p>
          <a:p>
            <a:pPr lvl="1"/>
            <a:r>
              <a:rPr lang="de-DE" dirty="0"/>
              <a:t>Parameterdatei wird gelesen </a:t>
            </a:r>
          </a:p>
          <a:p>
            <a:pPr lvl="1"/>
            <a:r>
              <a:rPr lang="de-DE" dirty="0"/>
              <a:t>SGA wird im Hauptspeicher angelegt </a:t>
            </a:r>
          </a:p>
          <a:p>
            <a:pPr lvl="1"/>
            <a:r>
              <a:rPr lang="de-DE" dirty="0"/>
              <a:t>Hintergrundprozesse werden gestartet </a:t>
            </a:r>
          </a:p>
          <a:p>
            <a:r>
              <a:rPr lang="de-DE" dirty="0"/>
              <a:t>MOUNT-Phase </a:t>
            </a:r>
          </a:p>
          <a:p>
            <a:pPr marL="0" indent="0">
              <a:buNone/>
            </a:pPr>
            <a:r>
              <a:rPr lang="de-DE" dirty="0"/>
              <a:t>	-In der MOUNT-Phase wird die Instanz mit der Datenbank verbunden </a:t>
            </a:r>
          </a:p>
          <a:p>
            <a:pPr lvl="1"/>
            <a:r>
              <a:rPr lang="de-DE" dirty="0"/>
              <a:t>Existenz und Konsistenz der Control-Dateien wird geprüft </a:t>
            </a:r>
          </a:p>
          <a:p>
            <a:pPr lvl="1"/>
            <a:r>
              <a:rPr lang="de-DE" dirty="0"/>
              <a:t>Pfade und Namen der </a:t>
            </a:r>
            <a:r>
              <a:rPr lang="de-DE" dirty="0" err="1"/>
              <a:t>Redolog</a:t>
            </a:r>
            <a:r>
              <a:rPr lang="de-DE" dirty="0"/>
              <a:t>- und Datendateien werden gelesen </a:t>
            </a:r>
          </a:p>
          <a:p>
            <a:r>
              <a:rPr lang="de-DE" dirty="0"/>
              <a:t>OPEN-Phase </a:t>
            </a:r>
          </a:p>
          <a:p>
            <a:pPr marL="0" indent="0">
              <a:buNone/>
            </a:pPr>
            <a:r>
              <a:rPr lang="de-DE" dirty="0"/>
              <a:t>	-Bei erfolgreicher NOMOUNT- und MOUNT-Phase wird die Datenbank geöffnet </a:t>
            </a:r>
          </a:p>
          <a:p>
            <a:pPr lvl="1"/>
            <a:r>
              <a:rPr lang="de-DE" dirty="0" err="1"/>
              <a:t>Redolog</a:t>
            </a:r>
            <a:r>
              <a:rPr lang="de-DE" dirty="0"/>
              <a:t>- und die Datendateien werden geöffnet </a:t>
            </a:r>
          </a:p>
          <a:p>
            <a:pPr lvl="1"/>
            <a:r>
              <a:rPr lang="de-DE" dirty="0"/>
              <a:t>Konsistenzinformationen (speziell SCN) werden verglichen 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16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Startprozedur der Datenbank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BE7CE534-F659-1A4A-854A-B9B08AD1E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242422"/>
              </p:ext>
            </p:extLst>
          </p:nvPr>
        </p:nvGraphicFramePr>
        <p:xfrm>
          <a:off x="6439300" y="1409296"/>
          <a:ext cx="3961331" cy="239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BDB537E-1D37-0A4D-9808-6AF036AF2BF3}"/>
              </a:ext>
            </a:extLst>
          </p:cNvPr>
          <p:cNvSpPr txBox="1"/>
          <p:nvPr/>
        </p:nvSpPr>
        <p:spPr>
          <a:xfrm>
            <a:off x="2166285" y="3557140"/>
            <a:ext cx="811349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Bei Inkonsistenz wird automatisch ein Crash </a:t>
            </a:r>
            <a:r>
              <a:rPr lang="de-DE" dirty="0" err="1">
                <a:solidFill>
                  <a:srgbClr val="FF0000"/>
                </a:solidFill>
              </a:rPr>
              <a:t>Recovery</a:t>
            </a:r>
            <a:r>
              <a:rPr lang="de-DE" dirty="0">
                <a:solidFill>
                  <a:srgbClr val="FF0000"/>
                </a:solidFill>
              </a:rPr>
              <a:t> durchgeführt.</a:t>
            </a:r>
          </a:p>
          <a:p>
            <a:r>
              <a:rPr lang="de-DE" dirty="0">
                <a:solidFill>
                  <a:srgbClr val="FF0000"/>
                </a:solidFill>
              </a:rPr>
              <a:t>Fehlen für das Crash </a:t>
            </a:r>
            <a:r>
              <a:rPr lang="de-DE" dirty="0" err="1">
                <a:solidFill>
                  <a:srgbClr val="FF0000"/>
                </a:solidFill>
              </a:rPr>
              <a:t>Recovery</a:t>
            </a:r>
            <a:r>
              <a:rPr lang="de-DE" dirty="0">
                <a:solidFill>
                  <a:srgbClr val="FF0000"/>
                </a:solidFill>
              </a:rPr>
              <a:t> Informationen, bricht die Open Phase mit einer Fehlermeldung ab</a:t>
            </a:r>
          </a:p>
        </p:txBody>
      </p:sp>
    </p:spTree>
    <p:extLst>
      <p:ext uri="{BB962C8B-B14F-4D97-AF65-F5344CB8AC3E}">
        <p14:creationId xmlns:p14="http://schemas.microsoft.com/office/powerpoint/2010/main" val="3550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SHUTDOWN [NORMAL] </a:t>
            </a:r>
          </a:p>
          <a:p>
            <a:pPr marL="0" indent="0">
              <a:buNone/>
            </a:pPr>
            <a:r>
              <a:rPr lang="de-DE" dirty="0"/>
              <a:t>	-Wartet bis sich alle Benutzer abgemeldet haben </a:t>
            </a:r>
          </a:p>
          <a:p>
            <a:pPr marL="0" indent="0">
              <a:buNone/>
            </a:pPr>
            <a:r>
              <a:rPr lang="de-DE" dirty="0"/>
              <a:t>	-Nach einem SHUTDOWN NORMAL ist die Datenbank konsistent </a:t>
            </a:r>
          </a:p>
          <a:p>
            <a:pPr marL="0" indent="0">
              <a:buNone/>
            </a:pPr>
            <a:r>
              <a:rPr lang="de-DE" dirty="0"/>
              <a:t>	-Kein </a:t>
            </a:r>
            <a:r>
              <a:rPr lang="de-DE" dirty="0" err="1"/>
              <a:t>Recovery</a:t>
            </a:r>
            <a:r>
              <a:rPr lang="de-DE" dirty="0"/>
              <a:t> notwendig </a:t>
            </a:r>
          </a:p>
          <a:p>
            <a:r>
              <a:rPr lang="de-DE" dirty="0"/>
              <a:t>SHUTDOWN IMMEDIATE </a:t>
            </a:r>
          </a:p>
          <a:p>
            <a:pPr marL="0" indent="0">
              <a:buNone/>
            </a:pPr>
            <a:r>
              <a:rPr lang="de-DE" dirty="0"/>
              <a:t>	-Session der Benutzer werden nach Abarbeitung des laufenden Befehls beendet </a:t>
            </a:r>
          </a:p>
          <a:p>
            <a:pPr marL="0" indent="0">
              <a:buNone/>
            </a:pPr>
            <a:r>
              <a:rPr lang="de-DE" dirty="0"/>
              <a:t>	-Alle noch offenen Transaktionen werden zurückgerollt (durch PMON) </a:t>
            </a:r>
          </a:p>
          <a:p>
            <a:pPr marL="0" indent="0">
              <a:buNone/>
            </a:pPr>
            <a:r>
              <a:rPr lang="de-DE" dirty="0"/>
              <a:t>	-Nach dem SHUTDOWN IMMEDIATE ist die Datenbank konsistent </a:t>
            </a:r>
          </a:p>
          <a:p>
            <a:pPr marL="0" indent="0">
              <a:buNone/>
            </a:pPr>
            <a:r>
              <a:rPr lang="de-DE" dirty="0"/>
              <a:t>	-Kein </a:t>
            </a:r>
            <a:r>
              <a:rPr lang="de-DE" dirty="0" err="1"/>
              <a:t>Recovery</a:t>
            </a:r>
            <a:r>
              <a:rPr lang="de-DE" dirty="0"/>
              <a:t> notwendig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17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Stoppen der Datenbank</a:t>
            </a:r>
          </a:p>
        </p:txBody>
      </p:sp>
    </p:spTree>
    <p:extLst>
      <p:ext uri="{BB962C8B-B14F-4D97-AF65-F5344CB8AC3E}">
        <p14:creationId xmlns:p14="http://schemas.microsoft.com/office/powerpoint/2010/main" val="283008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SHUTDOWN TRANSACTIONAL </a:t>
            </a:r>
          </a:p>
          <a:p>
            <a:pPr marL="0" indent="0">
              <a:buNone/>
            </a:pPr>
            <a:r>
              <a:rPr lang="de-DE" dirty="0"/>
              <a:t>	-Wartet bis alle Transaktionen mit einem Commit oder einem Rollback beendet wurden </a:t>
            </a:r>
          </a:p>
          <a:p>
            <a:pPr marL="0" indent="0">
              <a:buNone/>
            </a:pPr>
            <a:r>
              <a:rPr lang="de-DE" dirty="0"/>
              <a:t>	-Nach dem SHUTDOWN TRANSACTIONAL ist die Datenbank konsistent </a:t>
            </a:r>
          </a:p>
          <a:p>
            <a:pPr marL="0" indent="0">
              <a:buNone/>
            </a:pPr>
            <a:r>
              <a:rPr lang="de-DE" dirty="0"/>
              <a:t>	-Kein </a:t>
            </a:r>
            <a:r>
              <a:rPr lang="de-DE" dirty="0" err="1"/>
              <a:t>Recovery</a:t>
            </a:r>
            <a:r>
              <a:rPr lang="de-DE" dirty="0"/>
              <a:t> notwendig </a:t>
            </a:r>
          </a:p>
          <a:p>
            <a:r>
              <a:rPr lang="de-DE" dirty="0"/>
              <a:t>SHUTDOWN ABORT </a:t>
            </a:r>
          </a:p>
          <a:p>
            <a:pPr marL="0" indent="0">
              <a:buNone/>
            </a:pPr>
            <a:r>
              <a:rPr lang="de-DE" dirty="0"/>
              <a:t>	-Alle Aktionen der Datenbank werden unterbrochen </a:t>
            </a:r>
          </a:p>
          <a:p>
            <a:pPr marL="0" indent="0">
              <a:buNone/>
            </a:pPr>
            <a:r>
              <a:rPr lang="de-DE" dirty="0"/>
              <a:t>	-Beendet sofort die Hintergrundprozesse und gibt die Speicherbereiche der SGA frei </a:t>
            </a:r>
          </a:p>
          <a:p>
            <a:pPr marL="0" indent="0">
              <a:buNone/>
            </a:pPr>
            <a:r>
              <a:rPr lang="de-DE" dirty="0"/>
              <a:t>	-Datenbank ist </a:t>
            </a:r>
            <a:r>
              <a:rPr lang="de-DE" b="1" u="sng" dirty="0"/>
              <a:t>inkonsistent </a:t>
            </a:r>
          </a:p>
          <a:p>
            <a:pPr marL="0" indent="0">
              <a:buNone/>
            </a:pPr>
            <a:r>
              <a:rPr lang="de-DE" dirty="0"/>
              <a:t>	-Beim Neustart ist ein Crash </a:t>
            </a:r>
            <a:r>
              <a:rPr lang="de-DE" dirty="0" err="1"/>
              <a:t>Recovery</a:t>
            </a:r>
            <a:r>
              <a:rPr lang="de-DE" dirty="0"/>
              <a:t> notwendig (durch SMON)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18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Stoppen der Datenbank</a:t>
            </a:r>
          </a:p>
        </p:txBody>
      </p:sp>
    </p:spTree>
    <p:extLst>
      <p:ext uri="{BB962C8B-B14F-4D97-AF65-F5344CB8AC3E}">
        <p14:creationId xmlns:p14="http://schemas.microsoft.com/office/powerpoint/2010/main" val="317104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Spiegelung </a:t>
            </a:r>
          </a:p>
          <a:p>
            <a:pPr marL="0" indent="0">
              <a:buNone/>
            </a:pPr>
            <a:r>
              <a:rPr lang="de-DE" dirty="0"/>
              <a:t>	-Control-Dateien </a:t>
            </a:r>
          </a:p>
          <a:p>
            <a:pPr marL="0" indent="0">
              <a:buNone/>
            </a:pPr>
            <a:r>
              <a:rPr lang="de-DE" dirty="0"/>
              <a:t>	-</a:t>
            </a:r>
            <a:r>
              <a:rPr lang="de-DE" dirty="0" err="1"/>
              <a:t>Redolog</a:t>
            </a:r>
            <a:r>
              <a:rPr lang="de-DE" dirty="0"/>
              <a:t>-Dateien </a:t>
            </a:r>
          </a:p>
          <a:p>
            <a:r>
              <a:rPr lang="de-DE" dirty="0"/>
              <a:t>Sicherung (Kopien) </a:t>
            </a:r>
          </a:p>
          <a:p>
            <a:pPr marL="0" indent="0">
              <a:buNone/>
            </a:pPr>
            <a:r>
              <a:rPr lang="de-DE" dirty="0"/>
              <a:t>	-Parameterdatei (PFILE/SPILFE) </a:t>
            </a:r>
          </a:p>
          <a:p>
            <a:pPr marL="0" indent="0">
              <a:buNone/>
            </a:pPr>
            <a:r>
              <a:rPr lang="de-DE" dirty="0"/>
              <a:t>	-Passwort-Datei </a:t>
            </a:r>
          </a:p>
          <a:p>
            <a:pPr marL="0" indent="0">
              <a:buNone/>
            </a:pPr>
            <a:r>
              <a:rPr lang="de-DE" dirty="0"/>
              <a:t>	-Control-Datei (Konfiguration) </a:t>
            </a:r>
          </a:p>
          <a:p>
            <a:pPr marL="0" indent="0">
              <a:buNone/>
            </a:pPr>
            <a:r>
              <a:rPr lang="de-DE" dirty="0"/>
              <a:t>	-DBID (</a:t>
            </a:r>
            <a:r>
              <a:rPr lang="de-DE" dirty="0" err="1"/>
              <a:t>v$database</a:t>
            </a:r>
            <a:r>
              <a:rPr lang="de-DE" dirty="0"/>
              <a:t>) </a:t>
            </a:r>
          </a:p>
          <a:p>
            <a:r>
              <a:rPr lang="de-DE" dirty="0"/>
              <a:t>Aktuelle Sicherung des Software-Verzeichnisses </a:t>
            </a:r>
          </a:p>
          <a:p>
            <a:r>
              <a:rPr lang="de-DE" dirty="0"/>
              <a:t>Kopie der </a:t>
            </a:r>
            <a:r>
              <a:rPr lang="de-DE" dirty="0" err="1"/>
              <a:t>Alert.log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nützliche Informationen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19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Vorbeugende Backup-Maßnahmen</a:t>
            </a:r>
          </a:p>
        </p:txBody>
      </p:sp>
    </p:spTree>
    <p:extLst>
      <p:ext uri="{BB962C8B-B14F-4D97-AF65-F5344CB8AC3E}">
        <p14:creationId xmlns:p14="http://schemas.microsoft.com/office/powerpoint/2010/main" val="56513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Facts &amp; Figures</a:t>
            </a:r>
          </a:p>
        </p:txBody>
      </p:sp>
      <p:sp>
        <p:nvSpPr>
          <p:cNvPr id="9" name="Rectangle 7"/>
          <p:cNvSpPr/>
          <p:nvPr/>
        </p:nvSpPr>
        <p:spPr>
          <a:xfrm>
            <a:off x="7234319" y="2390741"/>
            <a:ext cx="2079763" cy="2440505"/>
          </a:xfrm>
          <a:prstGeom prst="round1Rect">
            <a:avLst/>
          </a:prstGeom>
          <a:blipFill>
            <a:blip r:embed="rId3"/>
            <a:srcRect/>
            <a:stretch>
              <a:fillRect t="857" r="-45926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5046510" y="3668072"/>
            <a:ext cx="2079763" cy="1164535"/>
          </a:xfrm>
          <a:prstGeom prst="round1Rect">
            <a:avLst/>
          </a:prstGeom>
          <a:solidFill>
            <a:srgbClr val="246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9416912" y="1121302"/>
            <a:ext cx="2079763" cy="1162708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2" name="Rectangle 13"/>
          <p:cNvSpPr/>
          <p:nvPr/>
        </p:nvSpPr>
        <p:spPr>
          <a:xfrm>
            <a:off x="665683" y="1121301"/>
            <a:ext cx="4255054" cy="2433976"/>
          </a:xfrm>
          <a:prstGeom prst="round1Rect">
            <a:avLst/>
          </a:prstGeom>
          <a:solidFill>
            <a:srgbClr val="056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3" name="Rectangle 12"/>
          <p:cNvSpPr/>
          <p:nvPr/>
        </p:nvSpPr>
        <p:spPr>
          <a:xfrm>
            <a:off x="5040734" y="1119474"/>
            <a:ext cx="2085539" cy="1164535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73487" y="1222573"/>
            <a:ext cx="4066674" cy="2196680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IT-Beratungsunternehmen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Branchen übergreifend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Hersteller neutral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5137484" y="1227963"/>
            <a:ext cx="1876927" cy="927091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Hauptsitz</a:t>
            </a:r>
          </a:p>
          <a:p>
            <a:pPr algn="ctr"/>
            <a:r>
              <a:rPr lang="de-DE" sz="2000" dirty="0">
                <a:latin typeface="+mj-lt"/>
              </a:rPr>
              <a:t>Ratingen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9516979" y="1222573"/>
            <a:ext cx="1876926" cy="1007882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23 Beschäftigte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5137485" y="3776561"/>
            <a:ext cx="1876926" cy="943250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Gründung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1994</a:t>
            </a:r>
          </a:p>
        </p:txBody>
      </p:sp>
      <p:sp>
        <p:nvSpPr>
          <p:cNvPr id="15" name="Rectangle 9"/>
          <p:cNvSpPr/>
          <p:nvPr/>
        </p:nvSpPr>
        <p:spPr>
          <a:xfrm>
            <a:off x="3048690" y="4939326"/>
            <a:ext cx="2097682" cy="1222958"/>
          </a:xfrm>
          <a:prstGeom prst="rect">
            <a:avLst/>
          </a:prstGeom>
          <a:blipFill>
            <a:blip r:embed="rId4"/>
            <a:srcRect/>
            <a:stretch>
              <a:fillRect r="-1255" b="-2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5046510" y="2390741"/>
            <a:ext cx="2079763" cy="1164535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Rectangle 13"/>
          <p:cNvSpPr/>
          <p:nvPr/>
        </p:nvSpPr>
        <p:spPr>
          <a:xfrm>
            <a:off x="665683" y="3663766"/>
            <a:ext cx="2009151" cy="1168842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9" name="Rectangle 12"/>
          <p:cNvSpPr/>
          <p:nvPr/>
        </p:nvSpPr>
        <p:spPr>
          <a:xfrm>
            <a:off x="5306568" y="4960201"/>
            <a:ext cx="3990348" cy="1164535"/>
          </a:xfrm>
          <a:prstGeom prst="round1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1" name="Rectangle 7"/>
          <p:cNvSpPr/>
          <p:nvPr/>
        </p:nvSpPr>
        <p:spPr>
          <a:xfrm>
            <a:off x="9416912" y="2385281"/>
            <a:ext cx="2079763" cy="3732647"/>
          </a:xfrm>
          <a:prstGeom prst="round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801441" y="5061880"/>
            <a:ext cx="3296974" cy="95497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Ausbildungsbetrieb</a:t>
            </a:r>
          </a:p>
          <a:p>
            <a:pPr algn="ctr"/>
            <a:r>
              <a:rPr lang="de-DE" sz="2000" dirty="0">
                <a:latin typeface="+mj-lt"/>
              </a:rPr>
              <a:t>Partner im dualen Studium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773487" y="3773981"/>
            <a:ext cx="1805273" cy="943250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Inhabergeführt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9516979" y="2640055"/>
            <a:ext cx="1876926" cy="3522229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Zertifizierter Partner von</a:t>
            </a:r>
            <a:br>
              <a:rPr lang="de-DE" sz="2000" dirty="0">
                <a:solidFill>
                  <a:schemeClr val="bg1"/>
                </a:solidFill>
                <a:latin typeface="+mj-lt"/>
              </a:rPr>
            </a:br>
            <a:r>
              <a:rPr lang="de-DE" sz="2000" dirty="0">
                <a:solidFill>
                  <a:schemeClr val="bg1"/>
                </a:solidFill>
                <a:latin typeface="+mj-lt"/>
              </a:rPr>
              <a:t>Oracle und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+mj-lt"/>
              </a:rPr>
              <a:t>Microsoft</a:t>
            </a:r>
            <a:br>
              <a:rPr lang="de-DE" sz="2000" dirty="0">
                <a:solidFill>
                  <a:schemeClr val="bg1"/>
                </a:solidFill>
                <a:latin typeface="+mj-lt"/>
              </a:rPr>
            </a:br>
            <a:br>
              <a:rPr lang="de-DE" sz="2000" dirty="0">
                <a:solidFill>
                  <a:schemeClr val="bg1"/>
                </a:solidFill>
                <a:latin typeface="+mj-lt"/>
              </a:rPr>
            </a:br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306567" y="2735106"/>
            <a:ext cx="1578866" cy="484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12"/>
          <p:cNvSpPr/>
          <p:nvPr/>
        </p:nvSpPr>
        <p:spPr>
          <a:xfrm>
            <a:off x="2876490" y="3654579"/>
            <a:ext cx="2009151" cy="1176258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960014" y="3768010"/>
            <a:ext cx="1784073" cy="95497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  30 Mio. Euro Umsatz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06150D-6D6A-4A1E-AACE-9A17DD3F5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0" y="4979628"/>
            <a:ext cx="1042635" cy="1095650"/>
          </a:xfrm>
          <a:prstGeom prst="rect">
            <a:avLst/>
          </a:prstGeom>
        </p:spPr>
      </p:pic>
      <p:sp>
        <p:nvSpPr>
          <p:cNvPr id="34" name="Rectangle 12">
            <a:extLst>
              <a:ext uri="{FF2B5EF4-FFF2-40B4-BE49-F238E27FC236}">
                <a16:creationId xmlns:a16="http://schemas.microsoft.com/office/drawing/2014/main" id="{DCB7C254-5E07-4924-9CCE-42699A65AAE7}"/>
              </a:ext>
            </a:extLst>
          </p:cNvPr>
          <p:cNvSpPr/>
          <p:nvPr/>
        </p:nvSpPr>
        <p:spPr>
          <a:xfrm>
            <a:off x="7219511" y="1119474"/>
            <a:ext cx="2085539" cy="1164535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A845DE-F1B6-4466-817F-B0AB9424E5C6}"/>
              </a:ext>
            </a:extLst>
          </p:cNvPr>
          <p:cNvSpPr txBox="1"/>
          <p:nvPr/>
        </p:nvSpPr>
        <p:spPr>
          <a:xfrm>
            <a:off x="7250974" y="1225770"/>
            <a:ext cx="2085362" cy="954972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de-DE" sz="2000" dirty="0">
                <a:latin typeface="+mj-lt"/>
              </a:rPr>
              <a:t>Niederlassung</a:t>
            </a:r>
          </a:p>
          <a:p>
            <a:pPr algn="ctr"/>
            <a:r>
              <a:rPr lang="de-DE" sz="2000" dirty="0">
                <a:latin typeface="+mj-lt"/>
              </a:rPr>
              <a:t>Frankfurt am Main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4A6FA4-3ACD-4FD6-8289-F73C921A0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415" y="4979628"/>
            <a:ext cx="1042635" cy="10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4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8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4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1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4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4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4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3" grpId="0" animBg="1"/>
      <p:bldP spid="24" grpId="0"/>
      <p:bldP spid="25" grpId="0"/>
      <p:bldP spid="26" grpId="0"/>
      <p:bldP spid="28" grpId="0"/>
      <p:bldP spid="15" grpId="0" animBg="1"/>
      <p:bldP spid="16" grpId="0" animBg="1"/>
      <p:bldP spid="18" grpId="0" animBg="1"/>
      <p:bldP spid="19" grpId="0" animBg="1"/>
      <p:bldP spid="21" grpId="0" animBg="1"/>
      <p:bldP spid="30" grpId="0"/>
      <p:bldP spid="31" grpId="0"/>
      <p:bldP spid="32" grpId="0"/>
      <p:bldP spid="27" grpId="0" animBg="1"/>
      <p:bldP spid="29" grpId="0" animBg="1"/>
      <p:bldP spid="33" grpId="0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Ein wichtiges Kriterium bei der Backup-Strategie ist die Zeit, die für das Zurückspielen der Dateien vom Backup-Medium und das anschließende Nachfahren der benötigten Daten aus den REDOLOG-Dateien bis zum Öffnen der Datenbank höchstens in Anspruch genommen werden darf .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20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lange darf die Wiederherstellung dauern?</a:t>
            </a:r>
          </a:p>
        </p:txBody>
      </p:sp>
    </p:spTree>
    <p:extLst>
      <p:ext uri="{BB962C8B-B14F-4D97-AF65-F5344CB8AC3E}">
        <p14:creationId xmlns:p14="http://schemas.microsoft.com/office/powerpoint/2010/main" val="221426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Häufig ist dies nur nachts oder am Wochenende möglich </a:t>
            </a:r>
          </a:p>
          <a:p>
            <a:endParaRPr lang="de-DE" dirty="0"/>
          </a:p>
          <a:p>
            <a:r>
              <a:rPr lang="de-DE" dirty="0"/>
              <a:t>Muss die Datenbank 7 x 24 Stunden in der Woche zur Verfügung stehen, so kann das Backup </a:t>
            </a:r>
            <a:r>
              <a:rPr lang="de-DE" b="1" u="sng" dirty="0"/>
              <a:t>nur</a:t>
            </a:r>
            <a:r>
              <a:rPr lang="de-DE" dirty="0"/>
              <a:t> online erfolgen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Kann die Datenbank offline gesichert werden?</a:t>
            </a:r>
          </a:p>
        </p:txBody>
      </p:sp>
    </p:spTree>
    <p:extLst>
      <p:ext uri="{BB962C8B-B14F-4D97-AF65-F5344CB8AC3E}">
        <p14:creationId xmlns:p14="http://schemas.microsoft.com/office/powerpoint/2010/main" val="367567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r>
              <a:rPr lang="de-DE" dirty="0"/>
              <a:t>Bei sehr großen Datenbanken müssen durchsatzstarke und entsprechend dimensionierte Sicherungsmedien und eine leistungsstarke Hardware zum Einsatz kommen, um das große Datenvolumen sowohl beim Backup, als auch beim </a:t>
            </a:r>
            <a:r>
              <a:rPr lang="de-DE" dirty="0" err="1"/>
              <a:t>Restore</a:t>
            </a:r>
            <a:r>
              <a:rPr lang="de-DE" dirty="0"/>
              <a:t> bewältigen zu können 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Jede Datenbank, die wichtige, sich ändernde Daten enthält, sollte nur im ARCHIVELOG-Modus 	betrieben werden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groß ist das zu erwartende Datenvolumen?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7A2FF54F-5890-F145-9083-1573D72A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035" y="43050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8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r>
              <a:rPr lang="de-DE" dirty="0"/>
              <a:t>Physische Backups sind Sicherungen der Datenbankdateien, wie Datendateien, Control-Dateien und Offline-</a:t>
            </a:r>
            <a:r>
              <a:rPr lang="de-DE" dirty="0" err="1"/>
              <a:t>Redolog</a:t>
            </a:r>
            <a:r>
              <a:rPr lang="de-DE" dirty="0"/>
              <a:t>-Dateien. </a:t>
            </a:r>
          </a:p>
          <a:p>
            <a:pPr marL="0" indent="0">
              <a:buNone/>
            </a:pPr>
            <a:r>
              <a:rPr lang="de-DE" dirty="0"/>
              <a:t>	-Offline Backup </a:t>
            </a:r>
          </a:p>
          <a:p>
            <a:pPr lvl="3"/>
            <a:r>
              <a:rPr lang="de-DE" dirty="0"/>
              <a:t>Datenbank ist beendet </a:t>
            </a:r>
          </a:p>
          <a:p>
            <a:pPr lvl="3"/>
            <a:r>
              <a:rPr lang="de-DE" dirty="0"/>
              <a:t>Zugriff auf Daten ist nicht möglich </a:t>
            </a:r>
          </a:p>
          <a:p>
            <a:pPr marL="0" indent="0">
              <a:buNone/>
            </a:pPr>
            <a:r>
              <a:rPr lang="de-DE" dirty="0"/>
              <a:t>	-Online Backup </a:t>
            </a:r>
          </a:p>
          <a:p>
            <a:pPr lvl="3"/>
            <a:r>
              <a:rPr lang="de-DE" dirty="0"/>
              <a:t>Datenbank ist geöffnet und steht uneingeschränkt zur Verfügung </a:t>
            </a:r>
          </a:p>
          <a:p>
            <a:pPr lvl="3"/>
            <a:r>
              <a:rPr lang="de-DE" dirty="0"/>
              <a:t>Datenbank muss sich im ARCHIVELOG-Modus befinden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Backup-Arten</a:t>
            </a:r>
          </a:p>
        </p:txBody>
      </p:sp>
    </p:spTree>
    <p:extLst>
      <p:ext uri="{BB962C8B-B14F-4D97-AF65-F5344CB8AC3E}">
        <p14:creationId xmlns:p14="http://schemas.microsoft.com/office/powerpoint/2010/main" val="234625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Physische Backups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Backup-Arten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9943B27-D02A-7246-AE97-53FF66A30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31416"/>
              </p:ext>
            </p:extLst>
          </p:nvPr>
        </p:nvGraphicFramePr>
        <p:xfrm>
          <a:off x="1464109" y="2059776"/>
          <a:ext cx="8128000" cy="3129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617690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24542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Backup-Typ </a:t>
                      </a:r>
                      <a:endParaRPr lang="de-D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Beschreibung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14691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Offline </a:t>
                      </a:r>
                      <a:endParaRPr lang="de-D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Sicherung bei geschlossener Datenbank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53037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Online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Sicherung bei geöffneter Datenbank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93015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Vollsicherung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Sicherung aller für eine Wiederherstellung der Datenbank erforderlichen Daten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24808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Partielle Sicherung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Sicherung einzelner Tablespaces oder Datendateien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11609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</a:rPr>
                        <a:t>Inkrementelle Sicherung </a:t>
                      </a:r>
                      <a:endParaRPr lang="de-D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Sicherung der seit dem letzten Backup veränderten Datenblöcke </a:t>
                      </a:r>
                      <a:endParaRPr lang="de-D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8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7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Logische Backups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Bei logischen Sicherungen werden nicht die Datendateien und/oder physischen Blöcke und Strukturen gesichert, sondern die Inhalte der Datenbankobjekte und die dazugehörige Struktur </a:t>
            </a:r>
          </a:p>
          <a:p>
            <a:r>
              <a:rPr lang="de-DE" dirty="0"/>
              <a:t>Definitionen der Objekte, wie Tabellen, Indizes, Kommentare und </a:t>
            </a:r>
            <a:r>
              <a:rPr lang="de-DE" dirty="0" err="1"/>
              <a:t>Constraints</a:t>
            </a:r>
            <a:r>
              <a:rPr lang="de-DE" dirty="0"/>
              <a:t> werden in eine </a:t>
            </a:r>
            <a:r>
              <a:rPr lang="de-DE" dirty="0" err="1"/>
              <a:t>Dump</a:t>
            </a:r>
            <a:r>
              <a:rPr lang="de-DE" dirty="0"/>
              <a:t>-Datei auf Platte oder Band geschrieben </a:t>
            </a:r>
          </a:p>
          <a:p>
            <a:r>
              <a:rPr lang="de-DE" dirty="0"/>
              <a:t>Mit logischen Backups kann man versehentlich gelöschte Tabellen schnell wiederherstellen </a:t>
            </a:r>
          </a:p>
          <a:p>
            <a:endParaRPr lang="de-DE" dirty="0"/>
          </a:p>
          <a:p>
            <a:endParaRPr lang="de-DE" dirty="0"/>
          </a:p>
          <a:p>
            <a:pPr marL="914400" lvl="2" indent="0">
              <a:buNone/>
            </a:pPr>
            <a:r>
              <a:rPr lang="de-DE" dirty="0"/>
              <a:t>Unbedingt auf Konsistenz achten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25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Backup-Arten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B48E1A9B-E918-DC47-BF72-BD24A6BB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61" y="46034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Logische Backups</a:t>
            </a:r>
          </a:p>
          <a:p>
            <a:pPr lvl="1"/>
            <a:r>
              <a:rPr lang="de-DE" dirty="0"/>
              <a:t>Oracle Export und Import </a:t>
            </a:r>
            <a:r>
              <a:rPr lang="de-DE" dirty="0">
                <a:sym typeface="Wingdings" pitchFamily="2" charset="2"/>
              </a:rPr>
              <a:t> Befehl </a:t>
            </a:r>
            <a:r>
              <a:rPr lang="de-DE" dirty="0" err="1">
                <a:sym typeface="Wingdings" pitchFamily="2" charset="2"/>
              </a:rPr>
              <a:t>exp</a:t>
            </a:r>
            <a:r>
              <a:rPr lang="de-DE" dirty="0">
                <a:sym typeface="Wingdings" pitchFamily="2" charset="2"/>
              </a:rPr>
              <a:t> (Export) und </a:t>
            </a:r>
            <a:r>
              <a:rPr lang="de-DE" dirty="0" err="1">
                <a:sym typeface="Wingdings" pitchFamily="2" charset="2"/>
              </a:rPr>
              <a:t>imp</a:t>
            </a:r>
            <a:r>
              <a:rPr lang="de-DE" dirty="0">
                <a:sym typeface="Wingdings" pitchFamily="2" charset="2"/>
              </a:rPr>
              <a:t> (Import)</a:t>
            </a:r>
          </a:p>
          <a:p>
            <a:pPr lvl="1"/>
            <a:r>
              <a:rPr lang="de-DE" dirty="0">
                <a:sym typeface="Wingdings" pitchFamily="2" charset="2"/>
              </a:rPr>
              <a:t>Oracle Data Pump</a:t>
            </a:r>
          </a:p>
          <a:p>
            <a:pPr lvl="2"/>
            <a:r>
              <a:rPr lang="de-DE" dirty="0">
                <a:sym typeface="Wingdings" pitchFamily="2" charset="2"/>
              </a:rPr>
              <a:t>Seit der Version 10 als zusätzliches Export/Import Tool</a:t>
            </a:r>
          </a:p>
          <a:p>
            <a:pPr lvl="2"/>
            <a:r>
              <a:rPr lang="de-DE" dirty="0">
                <a:sym typeface="Wingdings" pitchFamily="2" charset="2"/>
              </a:rPr>
              <a:t>Verbesserte Performance</a:t>
            </a:r>
          </a:p>
          <a:p>
            <a:pPr lvl="2"/>
            <a:r>
              <a:rPr lang="de-DE" dirty="0">
                <a:sym typeface="Wingdings" pitchFamily="2" charset="2"/>
              </a:rPr>
              <a:t>Nicht kompatibel mit Import/Export</a:t>
            </a:r>
          </a:p>
          <a:p>
            <a:pPr lvl="1"/>
            <a:r>
              <a:rPr lang="de-DE" dirty="0">
                <a:sym typeface="Wingdings" pitchFamily="2" charset="2"/>
              </a:rPr>
              <a:t>Beide Tools schreiben Daten in binäre Dateien</a:t>
            </a:r>
          </a:p>
          <a:p>
            <a:pPr lvl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Physische Backups</a:t>
            </a:r>
          </a:p>
          <a:p>
            <a:pPr lvl="1"/>
            <a:r>
              <a:rPr lang="de-DE" dirty="0">
                <a:sym typeface="Wingdings" pitchFamily="2" charset="2"/>
              </a:rPr>
              <a:t>Oracle </a:t>
            </a:r>
            <a:r>
              <a:rPr lang="de-DE" dirty="0" err="1">
                <a:sym typeface="Wingdings" pitchFamily="2" charset="2"/>
              </a:rPr>
              <a:t>Recovery</a:t>
            </a:r>
            <a:r>
              <a:rPr lang="de-DE" dirty="0">
                <a:sym typeface="Wingdings" pitchFamily="2" charset="2"/>
              </a:rPr>
              <a:t> Manager</a:t>
            </a:r>
          </a:p>
          <a:p>
            <a:pPr lvl="2"/>
            <a:r>
              <a:rPr lang="de-DE" dirty="0">
                <a:sym typeface="Wingdings" pitchFamily="2" charset="2"/>
              </a:rPr>
              <a:t>Mit der Version 8 eingeführt</a:t>
            </a:r>
          </a:p>
          <a:p>
            <a:pPr lvl="2"/>
            <a:r>
              <a:rPr lang="de-DE" dirty="0">
                <a:sym typeface="Wingdings" pitchFamily="2" charset="2"/>
              </a:rPr>
              <a:t>Umfangreiche Möglichkeiten für Backup, </a:t>
            </a:r>
            <a:r>
              <a:rPr lang="de-DE" dirty="0" err="1">
                <a:sym typeface="Wingdings" pitchFamily="2" charset="2"/>
              </a:rPr>
              <a:t>Restore</a:t>
            </a:r>
            <a:r>
              <a:rPr lang="de-DE" dirty="0">
                <a:sym typeface="Wingdings" pitchFamily="2" charset="2"/>
              </a:rPr>
              <a:t> und </a:t>
            </a:r>
            <a:r>
              <a:rPr lang="de-DE" dirty="0" err="1">
                <a:sym typeface="Wingdings" pitchFamily="2" charset="2"/>
              </a:rPr>
              <a:t>Recovery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>
                <a:sym typeface="Wingdings" pitchFamily="2" charset="2"/>
              </a:rPr>
              <a:t>Drittanbietertools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26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Sicherungstools</a:t>
            </a:r>
          </a:p>
        </p:txBody>
      </p:sp>
    </p:spTree>
    <p:extLst>
      <p:ext uri="{BB962C8B-B14F-4D97-AF65-F5344CB8AC3E}">
        <p14:creationId xmlns:p14="http://schemas.microsoft.com/office/powerpoint/2010/main" val="301311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r>
              <a:rPr lang="de-DE" dirty="0"/>
              <a:t>Regeln um Anforderungen an ein </a:t>
            </a:r>
            <a:r>
              <a:rPr lang="de-DE" dirty="0" err="1"/>
              <a:t>Recovery</a:t>
            </a:r>
            <a:r>
              <a:rPr lang="de-DE" dirty="0"/>
              <a:t> zu erfüllen </a:t>
            </a:r>
          </a:p>
          <a:p>
            <a:endParaRPr lang="de-DE" dirty="0"/>
          </a:p>
          <a:p>
            <a:r>
              <a:rPr lang="de-DE" dirty="0"/>
              <a:t>Datenredundanz- oder zeitbasiert </a:t>
            </a:r>
          </a:p>
          <a:p>
            <a:endParaRPr lang="de-DE" dirty="0"/>
          </a:p>
          <a:p>
            <a:r>
              <a:rPr lang="de-DE" dirty="0"/>
              <a:t>Revisions- und Archivierungsgründe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27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Aufbewahrungsrichtlinien</a:t>
            </a:r>
          </a:p>
        </p:txBody>
      </p:sp>
    </p:spTree>
    <p:extLst>
      <p:ext uri="{BB962C8B-B14F-4D97-AF65-F5344CB8AC3E}">
        <p14:creationId xmlns:p14="http://schemas.microsoft.com/office/powerpoint/2010/main" val="2420360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Art und Häufigkeit von Backups werden durch die Häufigkeit und das Volumen der Datenbankänderungen bestimmt </a:t>
            </a:r>
          </a:p>
          <a:p>
            <a:pPr marL="0" indent="0">
              <a:buNone/>
            </a:pPr>
            <a:r>
              <a:rPr lang="de-DE" dirty="0"/>
              <a:t>	-Löschen und Ändern von Strukturen und Objekten </a:t>
            </a:r>
          </a:p>
          <a:p>
            <a:pPr marL="0" indent="0">
              <a:buNone/>
            </a:pPr>
            <a:r>
              <a:rPr lang="de-DE" dirty="0"/>
              <a:t>	-Datenbank-Upgrade </a:t>
            </a:r>
          </a:p>
          <a:p>
            <a:pPr marL="0" indent="0">
              <a:buNone/>
            </a:pPr>
            <a:r>
              <a:rPr lang="de-DE" dirty="0"/>
              <a:t>	-Patches </a:t>
            </a:r>
          </a:p>
          <a:p>
            <a:pPr marL="0" indent="0">
              <a:buNone/>
            </a:pPr>
            <a:r>
              <a:rPr lang="de-DE" dirty="0"/>
              <a:t>	-Operationen mit der Option NOLOGGING </a:t>
            </a:r>
          </a:p>
          <a:p>
            <a:r>
              <a:rPr lang="de-DE" dirty="0"/>
              <a:t>Je aktueller das Backup ist, desto verkürzter die Wiederherstellungszeit 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28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Backupzyklen</a:t>
            </a:r>
          </a:p>
        </p:txBody>
      </p:sp>
    </p:spTree>
    <p:extLst>
      <p:ext uri="{BB962C8B-B14F-4D97-AF65-F5344CB8AC3E}">
        <p14:creationId xmlns:p14="http://schemas.microsoft.com/office/powerpoint/2010/main" val="428149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Alle Datendateien sämtlicher </a:t>
            </a:r>
            <a:r>
              <a:rPr lang="de-DE" dirty="0" err="1"/>
              <a:t>Tablespaces</a:t>
            </a:r>
            <a:r>
              <a:rPr lang="de-DE" dirty="0"/>
              <a:t> </a:t>
            </a:r>
          </a:p>
          <a:p>
            <a:r>
              <a:rPr lang="de-DE" dirty="0"/>
              <a:t>Mindestens eine Kopie der Control-Datei </a:t>
            </a:r>
          </a:p>
          <a:p>
            <a:r>
              <a:rPr lang="de-DE" dirty="0"/>
              <a:t>PFILE, SPFILE </a:t>
            </a:r>
          </a:p>
          <a:p>
            <a:r>
              <a:rPr lang="de-DE" dirty="0" err="1"/>
              <a:t>Tnsnames.ora</a:t>
            </a:r>
            <a:r>
              <a:rPr lang="de-DE" dirty="0"/>
              <a:t> </a:t>
            </a:r>
          </a:p>
          <a:p>
            <a:r>
              <a:rPr lang="de-DE" dirty="0" err="1"/>
              <a:t>Listener.ora</a:t>
            </a:r>
            <a:r>
              <a:rPr lang="de-DE" dirty="0"/>
              <a:t> </a:t>
            </a:r>
          </a:p>
          <a:p>
            <a:r>
              <a:rPr lang="de-DE" dirty="0"/>
              <a:t>Passwortdatei </a:t>
            </a:r>
          </a:p>
          <a:p>
            <a:r>
              <a:rPr lang="de-DE" dirty="0"/>
              <a:t>Online-</a:t>
            </a:r>
            <a:r>
              <a:rPr lang="de-DE" dirty="0" err="1"/>
              <a:t>Redologdateien</a:t>
            </a:r>
            <a:r>
              <a:rPr lang="de-DE" dirty="0"/>
              <a:t> 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		Wird die Datenbank im NOARCHIVELOG-Modus betrieben, so ist das 				konsistente Beenden zwingend erforderlich! </a:t>
            </a:r>
          </a:p>
          <a:p>
            <a:pPr lvl="8"/>
            <a:r>
              <a:rPr lang="de-DE" i="1" dirty="0"/>
              <a:t>SHUTDOWN NORMAL | IMMEDIATE | TRANSACTIONAL 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29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Offline Backup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EFD0A579-6C8C-684A-A5A1-E0271F3AE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8328" y="5190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38175DD-C3A8-674F-81D9-23F54A10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endParaRPr lang="de-DE" i="1" dirty="0"/>
          </a:p>
          <a:p>
            <a:pPr marL="0" indent="0">
              <a:buNone/>
            </a:pPr>
            <a:r>
              <a:rPr lang="de-DE" sz="6000" i="1" dirty="0" err="1"/>
              <a:t>Einführung</a:t>
            </a:r>
            <a:r>
              <a:rPr lang="de-DE" sz="6000" i="1" dirty="0"/>
              <a:t>  RMAN Backup &amp; </a:t>
            </a:r>
            <a:r>
              <a:rPr lang="de-DE" sz="6000" i="1" dirty="0" err="1"/>
              <a:t>Recovery</a:t>
            </a:r>
            <a:endParaRPr lang="de-DE" sz="6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4E03DE-FFAC-1049-82BA-14C7556D6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E3D131-3C78-D241-A8CE-5C94439C66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1716D16-1FEA-8D4C-A25A-126B5B78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696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30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Pfad und Dateinamen, sowie Größe der Datendateien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 descr="Ein Bild, das Foto enthält.&#10;&#10;Automatisch generierte Beschreibung">
            <a:extLst>
              <a:ext uri="{FF2B5EF4-FFF2-40B4-BE49-F238E27FC236}">
                <a16:creationId xmlns:a16="http://schemas.microsoft.com/office/drawing/2014/main" id="{D524F13B-EF88-DD4F-A4DE-34963594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" y="1658937"/>
            <a:ext cx="8356600" cy="1638300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33A392-2F1D-0741-8482-C7AC11935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9" y="3429000"/>
            <a:ext cx="9831538" cy="26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5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Pfad und Dateinamen, sowie Größe der </a:t>
            </a:r>
            <a:r>
              <a:rPr lang="de-DE" dirty="0" err="1"/>
              <a:t>Temp</a:t>
            </a:r>
            <a:r>
              <a:rPr lang="de-DE" dirty="0"/>
              <a:t>-Files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53380E-E03A-FC4F-860B-D8700C84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3" y="2762317"/>
            <a:ext cx="8763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- Konfigurationsdateien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4E01711-58EB-8140-96FB-01B28827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45" y="2087274"/>
            <a:ext cx="7632700" cy="12827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935CB08-6186-0A4D-B14E-18D077416D8B}"/>
              </a:ext>
            </a:extLst>
          </p:cNvPr>
          <p:cNvSpPr/>
          <p:nvPr/>
        </p:nvSpPr>
        <p:spPr>
          <a:xfrm>
            <a:off x="3086501" y="4303537"/>
            <a:ext cx="7433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DE" dirty="0">
                <a:latin typeface="Arial" panose="020B0604020202020204" pitchFamily="34" charset="0"/>
              </a:rPr>
            </a:br>
            <a:endParaRPr lang="de-DE" dirty="0">
              <a:latin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</a:rPr>
              <a:t>Eventuell ist beim Einsatz der Datei </a:t>
            </a:r>
            <a:r>
              <a:rPr lang="de-DE" dirty="0" err="1">
                <a:latin typeface="Arial" panose="020B0604020202020204" pitchFamily="34" charset="0"/>
              </a:rPr>
              <a:t>init</a:t>
            </a:r>
            <a:r>
              <a:rPr lang="de-DE" dirty="0">
                <a:latin typeface="Arial" panose="020B0604020202020204" pitchFamily="34" charset="0"/>
              </a:rPr>
              <a:t>&lt;SID&gt;.</a:t>
            </a:r>
            <a:r>
              <a:rPr lang="de-DE" dirty="0" err="1">
                <a:latin typeface="Arial" panose="020B0604020202020204" pitchFamily="34" charset="0"/>
              </a:rPr>
              <a:t>ora</a:t>
            </a:r>
            <a:r>
              <a:rPr lang="de-DE" dirty="0">
                <a:latin typeface="Arial" panose="020B0604020202020204" pitchFamily="34" charset="0"/>
              </a:rPr>
              <a:t> nur der Speicherort der Parameterdatei über den Parameter IFILE = Pfad hinterlegt 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fik 8" descr="Kopf mit Zahnrädern">
            <a:extLst>
              <a:ext uri="{FF2B5EF4-FFF2-40B4-BE49-F238E27FC236}">
                <a16:creationId xmlns:a16="http://schemas.microsoft.com/office/drawing/2014/main" id="{745B3742-9A10-2344-82C2-3B4FA882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069" y="47093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Controldateien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- Konfigurationsdateien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3C4DE7-5618-3845-B806-96806553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02" y="2646279"/>
            <a:ext cx="7505700" cy="1854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28DFCC3-371C-0548-816D-79AC606B5033}"/>
              </a:ext>
            </a:extLst>
          </p:cNvPr>
          <p:cNvSpPr/>
          <p:nvPr/>
        </p:nvSpPr>
        <p:spPr>
          <a:xfrm>
            <a:off x="814939" y="4014877"/>
            <a:ext cx="10590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DE" dirty="0">
                <a:latin typeface="Wingdings" pitchFamily="2" charset="2"/>
              </a:rPr>
            </a:br>
            <a:endParaRPr lang="de-DE" dirty="0">
              <a:latin typeface="Wingdings" pitchFamily="2" charset="2"/>
            </a:endParaRPr>
          </a:p>
          <a:p>
            <a:br>
              <a:rPr lang="de-DE" dirty="0">
                <a:latin typeface="Wingdings" pitchFamily="2" charset="2"/>
              </a:rPr>
            </a:br>
            <a:endParaRPr lang="de-DE" dirty="0">
              <a:latin typeface="Wingdings" pitchFamily="2" charset="2"/>
            </a:endParaRPr>
          </a:p>
          <a:p>
            <a:r>
              <a:rPr lang="de-DE" dirty="0">
                <a:latin typeface="Wingdings" pitchFamily="2" charset="2"/>
              </a:rPr>
              <a:t></a:t>
            </a:r>
            <a:r>
              <a:rPr lang="de-DE" dirty="0" err="1">
                <a:latin typeface="Arial" panose="020B0604020202020204" pitchFamily="34" charset="0"/>
              </a:rPr>
              <a:t>tnsnames.ora</a:t>
            </a:r>
            <a:r>
              <a:rPr lang="de-DE" dirty="0">
                <a:latin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</a:rPr>
              <a:t>listener.ora</a:t>
            </a:r>
            <a:r>
              <a:rPr lang="de-DE" dirty="0">
                <a:latin typeface="Arial" panose="020B0604020202020204" pitchFamily="34" charset="0"/>
              </a:rPr>
              <a:t> und </a:t>
            </a:r>
            <a:r>
              <a:rPr lang="de-DE" dirty="0" err="1">
                <a:latin typeface="Arial" panose="020B0604020202020204" pitchFamily="34" charset="0"/>
              </a:rPr>
              <a:t>sqlnet.ora</a:t>
            </a:r>
            <a:r>
              <a:rPr lang="de-DE" dirty="0">
                <a:latin typeface="Arial" panose="020B0604020202020204" pitchFamily="34" charset="0"/>
              </a:rPr>
              <a:t> liegen im Verzeichnis $ORACLE_HOME/</a:t>
            </a:r>
            <a:r>
              <a:rPr lang="de-DE" dirty="0" err="1">
                <a:latin typeface="Arial" panose="020B0604020202020204" pitchFamily="34" charset="0"/>
              </a:rPr>
              <a:t>network</a:t>
            </a:r>
            <a:r>
              <a:rPr lang="de-DE" dirty="0">
                <a:latin typeface="Arial" panose="020B0604020202020204" pitchFamily="34" charset="0"/>
              </a:rPr>
              <a:t>/</a:t>
            </a:r>
            <a:r>
              <a:rPr lang="de-DE" dirty="0" err="1">
                <a:latin typeface="Arial" panose="020B0604020202020204" pitchFamily="34" charset="0"/>
              </a:rPr>
              <a:t>admin</a:t>
            </a:r>
            <a:r>
              <a:rPr lang="de-DE" dirty="0">
                <a:latin typeface="Arial" panose="020B0604020202020204" pitchFamily="34" charset="0"/>
              </a:rPr>
              <a:t> 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63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- Ablauf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Physisches Backup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8594E8-491E-734D-B3CB-C850F88EBEA2}"/>
              </a:ext>
            </a:extLst>
          </p:cNvPr>
          <p:cNvSpPr/>
          <p:nvPr/>
        </p:nvSpPr>
        <p:spPr>
          <a:xfrm>
            <a:off x="687161" y="1582341"/>
            <a:ext cx="104973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DE" dirty="0">
                <a:latin typeface="Arial" panose="020B0604020202020204" pitchFamily="34" charset="0"/>
              </a:rPr>
            </a:br>
            <a:endParaRPr lang="de-DE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Konsistentes Beenden der Datenbank: </a:t>
            </a:r>
          </a:p>
          <a:p>
            <a:r>
              <a:rPr lang="de-DE" dirty="0">
                <a:latin typeface="Arial" panose="020B0604020202020204" pitchFamily="34" charset="0"/>
              </a:rPr>
              <a:t>	-</a:t>
            </a:r>
            <a:r>
              <a:rPr lang="de-DE" i="1" dirty="0">
                <a:latin typeface="Arial" panose="020B0604020202020204" pitchFamily="34" charset="0"/>
              </a:rPr>
              <a:t>SHUTDOWN [NORMAL] [TRANSACTIONAL] [IMMEDIATE] </a:t>
            </a:r>
          </a:p>
          <a:p>
            <a:endParaRPr lang="de-DE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Kopieren der Datendateien, Control-dateien und der Konfigurationsdateien </a:t>
            </a:r>
          </a:p>
          <a:p>
            <a:r>
              <a:rPr lang="de-DE" dirty="0">
                <a:latin typeface="Arial" panose="020B0604020202020204" pitchFamily="34" charset="0"/>
              </a:rPr>
              <a:t>	-Über Betriebssystemmittel, RMAN oder Drittanbietertools </a:t>
            </a:r>
          </a:p>
          <a:p>
            <a:endParaRPr lang="de-DE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Optional REDOLOG-Dateien mit kopieren </a:t>
            </a:r>
          </a:p>
          <a:p>
            <a:endParaRPr lang="de-DE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Starten der Datenbank 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14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Datenbank kann während des Backup-Prozesses uneingeschränkt weiter benutzt werden</a:t>
            </a:r>
          </a:p>
          <a:p>
            <a:pPr marL="0" indent="0">
              <a:buNone/>
            </a:pPr>
            <a:r>
              <a:rPr lang="de-DE" dirty="0"/>
              <a:t> </a:t>
            </a:r>
          </a:p>
          <a:p>
            <a:r>
              <a:rPr lang="de-DE" dirty="0"/>
              <a:t>Offline-REDOLOGS müssen mitgesichert werden, ansonsten ist die Sicherung nicht konsistent 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	Online-Backups sind grundsätzlich nur dann möglich, wenn die Datenbank im 			ARCHIVELOG-Modus betrieben wird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35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Online Backup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7BB13AED-9803-F748-B7C2-88FFDB58C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062" y="48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0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36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Online-Backup </a:t>
            </a:r>
            <a:r>
              <a:rPr lang="de-DE" dirty="0" err="1"/>
              <a:t>Controlfile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A70E668-027C-B24E-95A4-C5DCB2BE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492476"/>
            <a:ext cx="10632707" cy="41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1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Aktuelle Log-</a:t>
            </a:r>
            <a:r>
              <a:rPr lang="de-DE" dirty="0" err="1"/>
              <a:t>Sequence</a:t>
            </a:r>
            <a:r>
              <a:rPr lang="de-DE" dirty="0"/>
              <a:t>-Nummer 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r>
              <a:rPr lang="de-DE" dirty="0"/>
              <a:t>Alle Offline-</a:t>
            </a:r>
            <a:r>
              <a:rPr lang="de-DE" dirty="0" err="1"/>
              <a:t>Redolog</a:t>
            </a:r>
            <a:r>
              <a:rPr lang="de-DE" dirty="0"/>
              <a:t>-Dateien die während des Backups erzeugt werden und größer oder gleich dieser Log-</a:t>
            </a:r>
            <a:r>
              <a:rPr lang="de-DE" dirty="0" err="1"/>
              <a:t>Sequence</a:t>
            </a:r>
            <a:r>
              <a:rPr lang="de-DE" dirty="0"/>
              <a:t>-Nummer sind, werden für die Sicherung benötigt 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37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r>
              <a:rPr lang="de-DE" dirty="0"/>
              <a:t> – Online Backup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Physische Backups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BAF12A-6567-7345-A70C-497FA171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4" y="2440776"/>
            <a:ext cx="632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F2A624-5DD8-5442-A0FA-7C34B698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endParaRPr lang="de-DE" sz="3200" dirty="0"/>
          </a:p>
          <a:p>
            <a:pPr marL="0" indent="0">
              <a:buNone/>
            </a:pPr>
            <a:r>
              <a:rPr lang="de-DE" sz="3200" dirty="0"/>
              <a:t>		</a:t>
            </a:r>
            <a:r>
              <a:rPr lang="de-DE" sz="4000" dirty="0"/>
              <a:t>Oracle </a:t>
            </a:r>
            <a:r>
              <a:rPr lang="de-DE" sz="4000" dirty="0" err="1"/>
              <a:t>Recovery</a:t>
            </a:r>
            <a:r>
              <a:rPr lang="de-DE" sz="4000" dirty="0"/>
              <a:t> Manager RMAN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00EC6B-2100-3B48-B390-6552E9EAD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38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92F71B-E94B-454F-B62C-74A359CFB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024A0F-EB8A-5A46-A34B-A316512C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01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Aufruf über die Kommandozeile :</a:t>
            </a:r>
          </a:p>
          <a:p>
            <a:endParaRPr lang="de-DE" dirty="0"/>
          </a:p>
          <a:p>
            <a:pPr lvl="1"/>
            <a:r>
              <a:rPr lang="de-DE" dirty="0" err="1"/>
              <a:t>rman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&lt;Benutzer&gt;/&lt;Passwort&gt;@&lt;Zieldatenbank&gt;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39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1" y="109537"/>
            <a:ext cx="10801350" cy="774700"/>
          </a:xfrm>
        </p:spPr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  <p:pic>
        <p:nvPicPr>
          <p:cNvPr id="8" name="Grafik 7" descr="Kopf mit Zahnrädern">
            <a:extLst>
              <a:ext uri="{FF2B5EF4-FFF2-40B4-BE49-F238E27FC236}">
                <a16:creationId xmlns:a16="http://schemas.microsoft.com/office/drawing/2014/main" id="{ACC221FF-4603-F746-9AFF-8471916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2892" y="4342431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3474F6-007E-524F-BB18-A9DB43412BB8}"/>
              </a:ext>
            </a:extLst>
          </p:cNvPr>
          <p:cNvSpPr txBox="1"/>
          <p:nvPr/>
        </p:nvSpPr>
        <p:spPr>
          <a:xfrm>
            <a:off x="2729552" y="4476466"/>
            <a:ext cx="806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Benutzer muss das </a:t>
            </a:r>
            <a:r>
              <a:rPr lang="de-DE" b="1" dirty="0"/>
              <a:t>SYSDBA</a:t>
            </a:r>
            <a:r>
              <a:rPr lang="de-DE" dirty="0"/>
              <a:t>-Privileg besitzen, muss dies aber beim Aufruf nicht angeben da dies implizit vorausgesetzt wird 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503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3202F14-ED12-2F48-8363-4D84ECD0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b="1" dirty="0"/>
              <a:t>Datensicherung </a:t>
            </a:r>
            <a:r>
              <a:rPr lang="de-DE" dirty="0"/>
              <a:t>(englisch </a:t>
            </a:r>
            <a:r>
              <a:rPr lang="de-DE" i="1" dirty="0" err="1"/>
              <a:t>backup</a:t>
            </a:r>
            <a:r>
              <a:rPr lang="de-DE" i="1" dirty="0"/>
              <a:t> </a:t>
            </a:r>
            <a:r>
              <a:rPr lang="de-DE" dirty="0"/>
              <a:t>[ˈ</a:t>
            </a:r>
            <a:r>
              <a:rPr lang="de-DE" dirty="0" err="1"/>
              <a:t>bækʌp</a:t>
            </a:r>
            <a:r>
              <a:rPr lang="de-DE" dirty="0"/>
              <a:t>]) bezeichnet das Kopieren von Daten in der Absicht, diese im Fall eines Datenverlustes zurückkopieren zu können. </a:t>
            </a:r>
            <a:r>
              <a:rPr lang="de-DE" i="1" dirty="0"/>
              <a:t>(Quelle: http://</a:t>
            </a:r>
            <a:r>
              <a:rPr lang="de-DE" i="1" dirty="0" err="1"/>
              <a:t>de.wikipedia.org</a:t>
            </a:r>
            <a:r>
              <a:rPr lang="de-DE" i="1" dirty="0"/>
              <a:t>/</a:t>
            </a:r>
            <a:r>
              <a:rPr lang="de-DE" i="1" dirty="0" err="1"/>
              <a:t>wiki</a:t>
            </a:r>
            <a:r>
              <a:rPr lang="de-DE" i="1" dirty="0"/>
              <a:t>/Datensicherung) 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32DD05-1465-8547-85A0-DA39B071CE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F7243-A752-E84F-92BE-2E7A399E8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ABE9A01-F679-454F-A81F-6A772B20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pic>
        <p:nvPicPr>
          <p:cNvPr id="7" name="Grafik 6" descr="Ein Bild, das Boden, drinnen, sitzend, Wand enthält.&#10;&#10;Automatisch generierte Beschreibung">
            <a:extLst>
              <a:ext uri="{FF2B5EF4-FFF2-40B4-BE49-F238E27FC236}">
                <a16:creationId xmlns:a16="http://schemas.microsoft.com/office/drawing/2014/main" id="{9F2C7016-6A59-5D47-A08D-2E71D1E2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6" y="2886242"/>
            <a:ext cx="3609474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2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Konsistenzcheck</a:t>
            </a:r>
            <a:br>
              <a:rPr lang="de-DE" dirty="0"/>
            </a:br>
            <a:r>
              <a:rPr lang="de-DE" dirty="0"/>
              <a:t>	- Bei der Sicherung wird </a:t>
            </a:r>
            <a:r>
              <a:rPr lang="de-DE" dirty="0" err="1"/>
              <a:t>für</a:t>
            </a:r>
            <a:r>
              <a:rPr lang="de-DE" dirty="0"/>
              <a:t> jeden logischen Datenblock ein Check </a:t>
            </a:r>
            <a:r>
              <a:rPr lang="de-DE" dirty="0" err="1"/>
              <a:t>durchgeführt</a:t>
            </a:r>
            <a:r>
              <a:rPr lang="de-DE" dirty="0"/>
              <a:t> </a:t>
            </a:r>
          </a:p>
          <a:p>
            <a:r>
              <a:rPr lang="de-DE" dirty="0" err="1"/>
              <a:t>Recovery</a:t>
            </a:r>
            <a:r>
              <a:rPr lang="de-DE" dirty="0"/>
              <a:t> von nicht gesicherten Daten</a:t>
            </a:r>
            <a:br>
              <a:rPr lang="de-DE" dirty="0"/>
            </a:br>
            <a:r>
              <a:rPr lang="de-DE" dirty="0"/>
              <a:t>	- Wiederherstellung von Datendateien die nicht in der letzten Sicherung  vorhanden sind, 	   Bedingung alle </a:t>
            </a:r>
            <a:r>
              <a:rPr lang="de-DE" dirty="0" err="1"/>
              <a:t>Redolog</a:t>
            </a:r>
            <a:r>
              <a:rPr lang="de-DE" dirty="0"/>
              <a:t>-Dateien </a:t>
            </a:r>
            <a:r>
              <a:rPr lang="de-DE" dirty="0" err="1"/>
              <a:t>müssen</a:t>
            </a:r>
            <a:r>
              <a:rPr lang="de-DE" dirty="0"/>
              <a:t> vorhanden sein </a:t>
            </a:r>
          </a:p>
          <a:p>
            <a:pPr lvl="3"/>
            <a:r>
              <a:rPr lang="de-DE" dirty="0" err="1"/>
              <a:t>Restore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</a:p>
          <a:p>
            <a:r>
              <a:rPr lang="de-DE" dirty="0"/>
              <a:t>Verkleinerung der </a:t>
            </a:r>
            <a:r>
              <a:rPr lang="de-DE" dirty="0" err="1"/>
              <a:t>Redolog</a:t>
            </a:r>
            <a:r>
              <a:rPr lang="de-DE" dirty="0"/>
              <a:t>-Informationen</a:t>
            </a:r>
            <a:br>
              <a:rPr lang="de-DE" dirty="0"/>
            </a:br>
            <a:r>
              <a:rPr lang="de-DE" dirty="0"/>
              <a:t>	- Da die </a:t>
            </a:r>
            <a:r>
              <a:rPr lang="de-DE" dirty="0" err="1"/>
              <a:t>Tablespaces</a:t>
            </a:r>
            <a:r>
              <a:rPr lang="de-DE" dirty="0"/>
              <a:t> nicht mehr in den Backup-Modus gesetzt werden, landen nur die 	  	  </a:t>
            </a:r>
            <a:r>
              <a:rPr lang="de-DE" dirty="0" err="1"/>
              <a:t>tatsächlich</a:t>
            </a:r>
            <a:r>
              <a:rPr lang="de-DE" dirty="0"/>
              <a:t> </a:t>
            </a:r>
            <a:r>
              <a:rPr lang="de-DE" dirty="0" err="1"/>
              <a:t>geänderten</a:t>
            </a:r>
            <a:r>
              <a:rPr lang="de-DE" dirty="0"/>
              <a:t> Daten in den </a:t>
            </a:r>
            <a:r>
              <a:rPr lang="de-DE" dirty="0" err="1"/>
              <a:t>Redolog</a:t>
            </a:r>
            <a:r>
              <a:rPr lang="de-DE" dirty="0"/>
              <a:t>-Dateien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40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1" y="109537"/>
            <a:ext cx="10801350" cy="774700"/>
          </a:xfrm>
        </p:spPr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</p:spTree>
    <p:extLst>
      <p:ext uri="{BB962C8B-B14F-4D97-AF65-F5344CB8AC3E}">
        <p14:creationId xmlns:p14="http://schemas.microsoft.com/office/powerpoint/2010/main" val="3662020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Channel</a:t>
            </a:r>
            <a:br>
              <a:rPr lang="de-DE" dirty="0"/>
            </a:br>
            <a:r>
              <a:rPr lang="de-DE" dirty="0"/>
              <a:t>	- Output via DISK oder SBT (System Backup </a:t>
            </a:r>
            <a:r>
              <a:rPr lang="de-DE" dirty="0" err="1"/>
              <a:t>to</a:t>
            </a:r>
            <a:r>
              <a:rPr lang="de-DE" dirty="0"/>
              <a:t> Tape) </a:t>
            </a:r>
          </a:p>
          <a:p>
            <a:pPr marL="0" indent="0">
              <a:buNone/>
            </a:pPr>
            <a:r>
              <a:rPr lang="de-DE" dirty="0"/>
              <a:t>	- Jeder Channel ist ein Datenbank-Serverprozess </a:t>
            </a:r>
          </a:p>
          <a:p>
            <a:pPr marL="0" indent="0">
              <a:buNone/>
            </a:pPr>
            <a:r>
              <a:rPr lang="de-DE" dirty="0"/>
              <a:t>	- Automatische Channel werden </a:t>
            </a:r>
            <a:r>
              <a:rPr lang="de-DE" dirty="0" err="1"/>
              <a:t>über</a:t>
            </a:r>
            <a:r>
              <a:rPr lang="de-DE" dirty="0"/>
              <a:t> den Befehl CONFIGURE definiert </a:t>
            </a:r>
          </a:p>
          <a:p>
            <a:pPr marL="0" indent="0">
              <a:buNone/>
            </a:pPr>
            <a:r>
              <a:rPr lang="de-DE" dirty="0"/>
              <a:t>	- Manuell kann man </a:t>
            </a:r>
            <a:r>
              <a:rPr lang="de-DE" dirty="0" err="1"/>
              <a:t>über</a:t>
            </a:r>
            <a:r>
              <a:rPr lang="de-DE" dirty="0"/>
              <a:t> den Befehl ALLOCATE CHANNEL den Output-Kanal zuweisen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Begriffsdefinitionen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1" y="109537"/>
            <a:ext cx="10801350" cy="774700"/>
          </a:xfrm>
        </p:spPr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</p:spTree>
    <p:extLst>
      <p:ext uri="{BB962C8B-B14F-4D97-AF65-F5344CB8AC3E}">
        <p14:creationId xmlns:p14="http://schemas.microsoft.com/office/powerpoint/2010/main" val="204874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1" y="109537"/>
            <a:ext cx="10801350" cy="774700"/>
          </a:xfrm>
        </p:spPr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</p:spTree>
    <p:extLst>
      <p:ext uri="{BB962C8B-B14F-4D97-AF65-F5344CB8AC3E}">
        <p14:creationId xmlns:p14="http://schemas.microsoft.com/office/powerpoint/2010/main" val="4203804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1" y="109537"/>
            <a:ext cx="10801350" cy="774700"/>
          </a:xfrm>
        </p:spPr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</p:spTree>
    <p:extLst>
      <p:ext uri="{BB962C8B-B14F-4D97-AF65-F5344CB8AC3E}">
        <p14:creationId xmlns:p14="http://schemas.microsoft.com/office/powerpoint/2010/main" val="2952092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Oracle </a:t>
            </a:r>
            <a:r>
              <a:rPr lang="de-DE" dirty="0" err="1"/>
              <a:t>Recovery</a:t>
            </a:r>
            <a:r>
              <a:rPr lang="de-DE" dirty="0"/>
              <a:t> Manager (RMAN)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A88874A-E008-9846-AE87-2961B36C5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9" y="2199373"/>
            <a:ext cx="8432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6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BD10379-54C0-7A47-93F2-15420B9E0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4000" dirty="0"/>
              <a:t>			</a:t>
            </a:r>
            <a:r>
              <a:rPr lang="de-DE" sz="4000" dirty="0" err="1"/>
              <a:t>Restores</a:t>
            </a:r>
            <a:r>
              <a:rPr lang="de-DE" sz="4000" dirty="0"/>
              <a:t> und </a:t>
            </a:r>
            <a:r>
              <a:rPr lang="de-DE" sz="4000" dirty="0" err="1"/>
              <a:t>Recovery</a:t>
            </a:r>
            <a:endParaRPr lang="de-DE" sz="4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564B4F0-3E13-F240-80DF-7925E5A88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45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3EFFF0-C21A-FE49-A520-391C2F912D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0083B9-987E-3C43-960E-97B19415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494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Als </a:t>
            </a:r>
            <a:r>
              <a:rPr lang="de-DE" dirty="0" err="1"/>
              <a:t>Restore</a:t>
            </a:r>
            <a:r>
              <a:rPr lang="de-DE" dirty="0"/>
              <a:t> wird die teilweise oder </a:t>
            </a:r>
            <a:r>
              <a:rPr lang="de-DE" dirty="0" err="1"/>
              <a:t>vollständige</a:t>
            </a:r>
            <a:r>
              <a:rPr lang="de-DE" dirty="0"/>
              <a:t> physische Wiederherstellung von Dateien einer Datenbank aus einer Sicherung bezeichnet: </a:t>
            </a:r>
          </a:p>
          <a:p>
            <a:pPr lvl="1"/>
            <a:r>
              <a:rPr lang="de-DE" dirty="0"/>
              <a:t>Kopien aus dem Backup</a:t>
            </a:r>
          </a:p>
          <a:p>
            <a:pPr lvl="1"/>
            <a:r>
              <a:rPr lang="de-DE" dirty="0"/>
              <a:t> Daten nicht immer auf dem aktuellen Stand</a:t>
            </a:r>
          </a:p>
          <a:p>
            <a:pPr lvl="1"/>
            <a:r>
              <a:rPr lang="de-DE" dirty="0"/>
              <a:t>Daten werden </a:t>
            </a:r>
            <a:r>
              <a:rPr lang="de-DE" dirty="0" err="1"/>
              <a:t>während</a:t>
            </a:r>
            <a:r>
              <a:rPr lang="de-DE" dirty="0"/>
              <a:t> des </a:t>
            </a:r>
            <a:r>
              <a:rPr lang="de-DE" dirty="0" err="1"/>
              <a:t>Recovery</a:t>
            </a:r>
            <a:r>
              <a:rPr lang="de-DE" dirty="0"/>
              <a:t> auf den aktuellen Stand gebracht</a:t>
            </a:r>
          </a:p>
          <a:p>
            <a:pPr lvl="1"/>
            <a:r>
              <a:rPr lang="de-DE" dirty="0"/>
              <a:t>Abgleich der SCN (System-Change-</a:t>
            </a:r>
            <a:r>
              <a:rPr lang="de-DE" dirty="0" err="1"/>
              <a:t>Number</a:t>
            </a:r>
            <a:r>
              <a:rPr lang="de-DE" dirty="0"/>
              <a:t>) zwischen den Daten- und </a:t>
            </a:r>
            <a:r>
              <a:rPr lang="de-DE" dirty="0" err="1"/>
              <a:t>Controldateien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46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sz="3600" dirty="0" err="1"/>
              <a:t>Restores</a:t>
            </a:r>
            <a:r>
              <a:rPr lang="de-DE" sz="3600" dirty="0"/>
              <a:t> und </a:t>
            </a:r>
            <a:r>
              <a:rPr lang="de-DE" sz="3600" dirty="0" err="1"/>
              <a:t>Recovery</a:t>
            </a:r>
            <a:r>
              <a:rPr lang="de-DE" sz="3600" dirty="0"/>
              <a:t>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819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Das sogenannte Cache-</a:t>
            </a:r>
            <a:r>
              <a:rPr lang="de-DE" dirty="0" err="1"/>
              <a:t>Recovery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Alle Transaktionen werden aus den REDOLOG-Dateien ausgelesen und angewendet </a:t>
            </a:r>
          </a:p>
          <a:p>
            <a:pPr lvl="1"/>
            <a:r>
              <a:rPr lang="de-DE" dirty="0"/>
              <a:t>Commit – Statements werden auch </a:t>
            </a:r>
            <a:r>
              <a:rPr lang="de-DE" dirty="0" err="1"/>
              <a:t>übernommen</a:t>
            </a:r>
            <a:r>
              <a:rPr lang="de-DE" dirty="0"/>
              <a:t> und </a:t>
            </a:r>
            <a:r>
              <a:rPr lang="de-DE" dirty="0" err="1"/>
              <a:t>ausgeführt</a:t>
            </a:r>
            <a:endParaRPr lang="de-DE" dirty="0"/>
          </a:p>
          <a:p>
            <a:pPr lvl="1"/>
            <a:r>
              <a:rPr lang="de-DE" dirty="0"/>
              <a:t>Rollback und UNDO-Segmente werden ausgelesen und nachgefahren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47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Roll-forward-Phase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sz="3600" dirty="0" err="1"/>
              <a:t>Restores</a:t>
            </a:r>
            <a:r>
              <a:rPr lang="de-DE" sz="3600" dirty="0"/>
              <a:t> und </a:t>
            </a:r>
            <a:r>
              <a:rPr lang="de-DE" sz="3600" dirty="0" err="1"/>
              <a:t>Recovery</a:t>
            </a:r>
            <a:r>
              <a:rPr lang="de-DE" sz="3600" dirty="0"/>
              <a:t> </a:t>
            </a:r>
            <a:br>
              <a:rPr lang="de-DE" sz="3600" dirty="0"/>
            </a:b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001743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Mit dem „</a:t>
            </a:r>
            <a:r>
              <a:rPr lang="de-DE" dirty="0" err="1"/>
              <a:t>öffnen</a:t>
            </a:r>
            <a:r>
              <a:rPr lang="de-DE" dirty="0"/>
              <a:t>“ der Datenbank beginnt die Rollback-Phase, auch als Transaktions-</a:t>
            </a:r>
            <a:r>
              <a:rPr lang="de-DE" dirty="0" err="1"/>
              <a:t>Recovery</a:t>
            </a:r>
            <a:r>
              <a:rPr lang="de-DE" dirty="0"/>
              <a:t> bekannt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Alle Transaktionen ohne einem Commit werden mithilfe der UNDO-Segmenten </a:t>
            </a:r>
            <a:r>
              <a:rPr lang="de-DE" dirty="0" err="1"/>
              <a:t>zurückgerollt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Nach der Rollback-Phase </a:t>
            </a:r>
            <a:r>
              <a:rPr lang="de-DE" dirty="0" err="1"/>
              <a:t>enthält</a:t>
            </a:r>
            <a:r>
              <a:rPr lang="de-DE" dirty="0"/>
              <a:t> die Datenbank nur noch Transaktionen mit einem Commit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48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Rollback-Phase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Restores</a:t>
            </a:r>
            <a:r>
              <a:rPr lang="de-DE" dirty="0"/>
              <a:t> und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RESTORE</a:t>
            </a:r>
          </a:p>
          <a:p>
            <a:pPr lvl="1"/>
            <a:r>
              <a:rPr lang="de-DE" dirty="0"/>
              <a:t>Dateien der Datenbank sind defekt </a:t>
            </a:r>
          </a:p>
          <a:p>
            <a:pPr lvl="2"/>
            <a:r>
              <a:rPr lang="de-DE" dirty="0"/>
              <a:t> Physisch </a:t>
            </a:r>
          </a:p>
          <a:p>
            <a:pPr lvl="2"/>
            <a:r>
              <a:rPr lang="de-DE" dirty="0"/>
              <a:t> Blockkorruption </a:t>
            </a:r>
          </a:p>
          <a:p>
            <a:pPr lvl="1"/>
            <a:r>
              <a:rPr lang="de-DE" dirty="0"/>
              <a:t>Datenbank muss Aufgrund von Anwenderfehler </a:t>
            </a:r>
            <a:r>
              <a:rPr lang="de-DE" dirty="0" err="1"/>
              <a:t>zurückgesetzt</a:t>
            </a:r>
            <a:r>
              <a:rPr lang="de-DE" dirty="0"/>
              <a:t> werden </a:t>
            </a:r>
          </a:p>
          <a:p>
            <a:pPr lvl="2"/>
            <a:r>
              <a:rPr lang="de-DE" dirty="0" err="1">
                <a:solidFill>
                  <a:srgbClr val="FF0000"/>
                </a:solidFill>
              </a:rPr>
              <a:t>Präventive</a:t>
            </a:r>
            <a:r>
              <a:rPr lang="de-DE" dirty="0">
                <a:solidFill>
                  <a:srgbClr val="FF0000"/>
                </a:solidFill>
              </a:rPr>
              <a:t> Maßnahmen einleiten wie zum Beispiel Berechtigungskonzept, Schulung </a:t>
            </a:r>
          </a:p>
          <a:p>
            <a:pPr lvl="2"/>
            <a:r>
              <a:rPr lang="de-DE" dirty="0">
                <a:solidFill>
                  <a:srgbClr val="FF0000"/>
                </a:solidFill>
              </a:rPr>
              <a:t>Nutzung eines </a:t>
            </a:r>
            <a:r>
              <a:rPr lang="de-DE" dirty="0" err="1">
                <a:solidFill>
                  <a:srgbClr val="FF0000"/>
                </a:solidFill>
              </a:rPr>
              <a:t>Recyclebin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  <a:p>
            <a:r>
              <a:rPr lang="de-DE" dirty="0"/>
              <a:t>RECOVERY</a:t>
            </a:r>
          </a:p>
          <a:p>
            <a:pPr lvl="1"/>
            <a:r>
              <a:rPr lang="de-DE" dirty="0"/>
              <a:t>Dateien wurden durch ein Restore wiederhergestellt </a:t>
            </a:r>
          </a:p>
          <a:p>
            <a:pPr lvl="2"/>
            <a:r>
              <a:rPr lang="de-DE" dirty="0"/>
              <a:t>Inkonsistenten Dateien</a:t>
            </a:r>
          </a:p>
          <a:p>
            <a:pPr lvl="1"/>
            <a:r>
              <a:rPr lang="de-DE" dirty="0"/>
              <a:t>Nach einem SHUTDOWN ABORT oder CRASH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49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Wann brauche ich ein </a:t>
            </a:r>
            <a:r>
              <a:rPr lang="de-DE" dirty="0" err="1"/>
              <a:t>Restore</a:t>
            </a:r>
            <a:r>
              <a:rPr lang="de-DE" dirty="0"/>
              <a:t> und wann ein </a:t>
            </a:r>
            <a:r>
              <a:rPr lang="de-DE" dirty="0" err="1"/>
              <a:t>Recovery</a:t>
            </a:r>
            <a:r>
              <a:rPr lang="de-DE" dirty="0"/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Restores</a:t>
            </a:r>
            <a:r>
              <a:rPr lang="de-DE" dirty="0"/>
              <a:t> und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36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072EC3-3B72-1640-8614-7A152A75D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Motivation </a:t>
            </a:r>
          </a:p>
          <a:p>
            <a:pPr marL="0" indent="0">
              <a:buNone/>
            </a:pPr>
            <a:r>
              <a:rPr lang="de-DE" dirty="0"/>
              <a:t>	-Gewährleistung der Produktivität des Unternehmens </a:t>
            </a:r>
          </a:p>
          <a:p>
            <a:pPr marL="0" indent="0">
              <a:buNone/>
            </a:pPr>
            <a:r>
              <a:rPr lang="de-DE" dirty="0"/>
              <a:t>	-Revisionssichere Buchführung (HGB) </a:t>
            </a:r>
          </a:p>
          <a:p>
            <a:pPr marL="0" indent="0">
              <a:buNone/>
            </a:pPr>
            <a:r>
              <a:rPr lang="de-DE" dirty="0"/>
              <a:t>	-Grundsätze zum Datenzugriff und zur Prüfbarkeit digitaler Unterlagen (</a:t>
            </a:r>
            <a:r>
              <a:rPr lang="de-DE" dirty="0" err="1"/>
              <a:t>GDPdU</a:t>
            </a:r>
            <a:r>
              <a:rPr lang="de-DE" dirty="0"/>
              <a:t>) </a:t>
            </a:r>
          </a:p>
          <a:p>
            <a:pPr marL="0" indent="0">
              <a:buNone/>
            </a:pPr>
            <a:r>
              <a:rPr lang="de-DE" dirty="0"/>
              <a:t>	-Nachweis eines </a:t>
            </a:r>
            <a:r>
              <a:rPr lang="de-DE" dirty="0" err="1"/>
              <a:t>Recovery</a:t>
            </a:r>
            <a:r>
              <a:rPr lang="de-DE" dirty="0"/>
              <a:t>-Konzeptes für den Wirtschaftsprüfer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6B64CA5-1D0F-1647-BF2E-D7C59906A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C02D07-E094-E446-A365-056969AE0F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218D27-D1A5-6946-AEE5-0CD96563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723F66-64B3-2B41-89C7-1D69DAF24B21}"/>
              </a:ext>
            </a:extLst>
          </p:cNvPr>
          <p:cNvSpPr txBox="1"/>
          <p:nvPr/>
        </p:nvSpPr>
        <p:spPr>
          <a:xfrm>
            <a:off x="3436219" y="4754880"/>
            <a:ext cx="7411453" cy="95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 </a:t>
            </a:r>
            <a:r>
              <a:rPr lang="de-DE" b="1" dirty="0"/>
              <a:t>Pflicht </a:t>
            </a:r>
            <a:r>
              <a:rPr lang="de-DE" dirty="0"/>
              <a:t>zur Datensicherung in Betrieben ergibt sich unter anderem aus den </a:t>
            </a:r>
            <a:r>
              <a:rPr lang="de-DE" b="1" dirty="0"/>
              <a:t>gesetzlichen</a:t>
            </a:r>
            <a:r>
              <a:rPr lang="de-DE" dirty="0"/>
              <a:t> Vorschriften über eine ordnungsgemäße, nachvollziehbare, revisionssichere Buchführung (HGB)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234FF41B-C1AF-8F4D-B159-D6E19F0B7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1852" y="47548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6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 Ersatzhardware</a:t>
            </a:r>
          </a:p>
          <a:p>
            <a:r>
              <a:rPr lang="de-DE" dirty="0"/>
              <a:t>RAID-Technologien</a:t>
            </a:r>
          </a:p>
          <a:p>
            <a:r>
              <a:rPr lang="de-DE" dirty="0"/>
              <a:t>Schulung von Administratoren </a:t>
            </a:r>
          </a:p>
          <a:p>
            <a:r>
              <a:rPr lang="de-DE" dirty="0"/>
              <a:t>Backup-Konzept</a:t>
            </a:r>
          </a:p>
          <a:p>
            <a:r>
              <a:rPr lang="de-DE" dirty="0"/>
              <a:t>Redundanz</a:t>
            </a:r>
          </a:p>
          <a:p>
            <a:r>
              <a:rPr lang="de-DE" dirty="0"/>
              <a:t>Hersteller </a:t>
            </a:r>
            <a:r>
              <a:rPr lang="de-DE" dirty="0" err="1"/>
              <a:t>SLA`s</a:t>
            </a:r>
            <a:endParaRPr lang="de-DE" dirty="0"/>
          </a:p>
          <a:p>
            <a:r>
              <a:rPr lang="de-DE" dirty="0"/>
              <a:t>Provider </a:t>
            </a:r>
            <a:r>
              <a:rPr lang="de-DE" dirty="0" err="1"/>
              <a:t>SLA`s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50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Präventive Maßnahmen vor physikalischen Verlust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Restores</a:t>
            </a:r>
            <a:r>
              <a:rPr lang="de-DE" dirty="0"/>
              <a:t> und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929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Präventive</a:t>
            </a:r>
            <a:r>
              <a:rPr lang="de-DE" dirty="0"/>
              <a:t> Parameter</a:t>
            </a:r>
            <a:br>
              <a:rPr lang="de-DE" dirty="0"/>
            </a:br>
            <a:r>
              <a:rPr lang="de-DE" dirty="0"/>
              <a:t> 	-DB_BLOCK_CHECKSUM </a:t>
            </a:r>
          </a:p>
          <a:p>
            <a:pPr marL="0" indent="0">
              <a:buNone/>
            </a:pPr>
            <a:r>
              <a:rPr lang="de-DE" dirty="0"/>
              <a:t>		* Ca. 1-2% Performance Einbußen </a:t>
            </a:r>
          </a:p>
          <a:p>
            <a:pPr marL="0" indent="0">
              <a:buNone/>
            </a:pPr>
            <a:r>
              <a:rPr lang="de-DE" dirty="0"/>
              <a:t>	- DB_BLOCK_CHECKING</a:t>
            </a:r>
            <a:br>
              <a:rPr lang="de-DE" dirty="0"/>
            </a:br>
            <a:r>
              <a:rPr lang="de-DE" dirty="0"/>
              <a:t>		* Ca. 1-10% Performance Einbußen </a:t>
            </a:r>
          </a:p>
          <a:p>
            <a:pPr marL="0" indent="0">
              <a:buNone/>
            </a:pPr>
            <a:r>
              <a:rPr lang="de-DE" dirty="0"/>
              <a:t>	- DB_LOST_WRITE_PROTECT </a:t>
            </a:r>
          </a:p>
          <a:p>
            <a:pPr marL="0" indent="0">
              <a:buNone/>
            </a:pPr>
            <a:r>
              <a:rPr lang="de-DE" dirty="0"/>
              <a:t>		* Neu ab 11g </a:t>
            </a:r>
          </a:p>
          <a:p>
            <a:pPr marL="0" indent="0">
              <a:buNone/>
            </a:pPr>
            <a:r>
              <a:rPr lang="de-DE" dirty="0"/>
              <a:t>	-DB_ULTRA_SAFE (Default OFF) </a:t>
            </a:r>
          </a:p>
          <a:p>
            <a:pPr marL="0" indent="0">
              <a:buNone/>
            </a:pPr>
            <a:r>
              <a:rPr lang="de-DE" dirty="0"/>
              <a:t>		* Aktiviert alle o.g. Parameter</a:t>
            </a:r>
          </a:p>
          <a:p>
            <a:pPr marL="0" indent="0">
              <a:buNone/>
            </a:pPr>
            <a:r>
              <a:rPr lang="de-DE" dirty="0"/>
              <a:t>			neu ab 11g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Blockkorruption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Restores</a:t>
            </a:r>
            <a:r>
              <a:rPr lang="de-DE" dirty="0"/>
              <a:t> und </a:t>
            </a:r>
            <a:r>
              <a:rPr lang="de-DE" dirty="0" err="1"/>
              <a:t>Recovery</a:t>
            </a:r>
            <a:endParaRPr lang="de-DE" dirty="0"/>
          </a:p>
        </p:txBody>
      </p:sp>
      <p:pic>
        <p:nvPicPr>
          <p:cNvPr id="6" name="Grafik 5" descr="Kopf mit Zahnrädern">
            <a:extLst>
              <a:ext uri="{FF2B5EF4-FFF2-40B4-BE49-F238E27FC236}">
                <a16:creationId xmlns:a16="http://schemas.microsoft.com/office/drawing/2014/main" id="{AF857EA6-A0AE-4947-8441-CF71B572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104" y="5463834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B715AF2-9D0E-A248-9A79-E07D288816FD}"/>
              </a:ext>
            </a:extLst>
          </p:cNvPr>
          <p:cNvSpPr txBox="1"/>
          <p:nvPr/>
        </p:nvSpPr>
        <p:spPr>
          <a:xfrm>
            <a:off x="2852382" y="5597869"/>
            <a:ext cx="72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 einer Sicherung die nicht mithilfe des Oracle </a:t>
            </a:r>
            <a:r>
              <a:rPr lang="de-DE" dirty="0" err="1"/>
              <a:t>Recovery</a:t>
            </a:r>
            <a:r>
              <a:rPr lang="de-DE" dirty="0"/>
              <a:t> Managers (RMAN) erstellt worden ist, werden korrupte Blöcke </a:t>
            </a:r>
            <a:r>
              <a:rPr lang="de-DE" b="1" u="sng" dirty="0"/>
              <a:t>nicht</a:t>
            </a:r>
            <a:r>
              <a:rPr lang="de-DE" dirty="0"/>
              <a:t> erkannt</a:t>
            </a:r>
          </a:p>
        </p:txBody>
      </p:sp>
    </p:spTree>
    <p:extLst>
      <p:ext uri="{BB962C8B-B14F-4D97-AF65-F5344CB8AC3E}">
        <p14:creationId xmlns:p14="http://schemas.microsoft.com/office/powerpoint/2010/main" val="2691009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Prüfung der gesamten Datenbank, sowie aller </a:t>
            </a:r>
            <a:r>
              <a:rPr lang="de-DE" dirty="0" err="1"/>
              <a:t>Redolog</a:t>
            </a:r>
            <a:r>
              <a:rPr lang="de-DE" dirty="0"/>
              <a:t>-Dateien auf physische und logische Korruption: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Überprüfung mit RMAN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Korruption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1BC51A1-5E92-0B4A-A645-D93E789DC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09" y="2732876"/>
            <a:ext cx="8229600" cy="2235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2183A26-41B0-7048-A210-ED8C2541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09" y="2732876"/>
            <a:ext cx="10160000" cy="2578100"/>
          </a:xfrm>
          <a:prstGeom prst="rect">
            <a:avLst/>
          </a:prstGeom>
        </p:spPr>
      </p:pic>
      <p:pic>
        <p:nvPicPr>
          <p:cNvPr id="11" name="Grafik 10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0B41C85-1412-2748-A54F-4CFB8013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7" y="819813"/>
            <a:ext cx="10594744" cy="65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Stromunterbrechung </a:t>
            </a:r>
          </a:p>
          <a:p>
            <a:r>
              <a:rPr lang="de-DE" dirty="0"/>
              <a:t>Evtl. ORA-00600 </a:t>
            </a:r>
          </a:p>
          <a:p>
            <a:pPr lvl="1"/>
            <a:r>
              <a:rPr lang="de-DE" dirty="0"/>
              <a:t>Die Oracle Datenbank erkennt automatisch nach erneutem Start der Datenbank diese Inkonsistenz </a:t>
            </a:r>
          </a:p>
          <a:p>
            <a:pPr lvl="1"/>
            <a:r>
              <a:rPr lang="de-DE" dirty="0"/>
              <a:t>Der Prozess SMON </a:t>
            </a:r>
            <a:r>
              <a:rPr lang="de-DE" dirty="0" err="1"/>
              <a:t>führt</a:t>
            </a:r>
            <a:r>
              <a:rPr lang="de-DE" dirty="0"/>
              <a:t> dann ein Crash- bzw. ein Instanz </a:t>
            </a:r>
            <a:r>
              <a:rPr lang="de-DE" dirty="0" err="1"/>
              <a:t>Recovery</a:t>
            </a:r>
            <a:r>
              <a:rPr lang="de-DE" dirty="0"/>
              <a:t> durch. </a:t>
            </a:r>
          </a:p>
          <a:p>
            <a:pPr lvl="1"/>
            <a:endParaRPr lang="de-DE" dirty="0"/>
          </a:p>
          <a:p>
            <a:pPr lvl="1"/>
            <a:r>
              <a:rPr lang="de-DE" b="1" dirty="0"/>
              <a:t>Es ist kein Eingreifen des Datenbankadministrators notwendig! 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Instanzfehler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Restores</a:t>
            </a:r>
            <a:r>
              <a:rPr lang="de-DE" dirty="0"/>
              <a:t> und </a:t>
            </a:r>
            <a:r>
              <a:rPr lang="de-DE" dirty="0" err="1"/>
              <a:t>Recovery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7606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D15CAB-EA07-184F-9FBD-30F57EE9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9600" dirty="0"/>
          </a:p>
          <a:p>
            <a:pPr lvl="8"/>
            <a:r>
              <a:rPr lang="de-DE" sz="9400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8EB733-7D24-AE46-B0F7-2C86D659B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54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123A13-FDD9-7542-9F13-E412E540F4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C0078B6-3D10-9842-A26D-1AC13954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45657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1363B0BD-90F3-4D57-9B17-B3F555AAB20D}"/>
              </a:ext>
            </a:extLst>
          </p:cNvPr>
          <p:cNvSpPr/>
          <p:nvPr/>
        </p:nvSpPr>
        <p:spPr>
          <a:xfrm>
            <a:off x="2503456" y="1410313"/>
            <a:ext cx="2538375" cy="236496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Kompetenzbereiche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286356" y="6146211"/>
            <a:ext cx="486167" cy="365125"/>
          </a:xfrm>
        </p:spPr>
        <p:txBody>
          <a:bodyPr/>
          <a:lstStyle/>
          <a:p>
            <a:fld id="{0783E811-87E2-49EA-810A-E6DA77937926}" type="slidenum">
              <a:rPr lang="de-DE" smtClean="0"/>
              <a:t>55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97F5CF4-B652-4DF7-94E0-BB08080FB29A}"/>
              </a:ext>
            </a:extLst>
          </p:cNvPr>
          <p:cNvGrpSpPr/>
          <p:nvPr/>
        </p:nvGrpSpPr>
        <p:grpSpPr>
          <a:xfrm>
            <a:off x="2479934" y="1642982"/>
            <a:ext cx="3293064" cy="1497600"/>
            <a:chOff x="6875662" y="2519679"/>
            <a:chExt cx="1559822" cy="873401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418C6670-92C8-40E3-84B4-A35C6D486D66}"/>
                </a:ext>
              </a:extLst>
            </p:cNvPr>
            <p:cNvSpPr/>
            <p:nvPr/>
          </p:nvSpPr>
          <p:spPr>
            <a:xfrm>
              <a:off x="6875662" y="2519679"/>
              <a:ext cx="1559822" cy="873401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solidFill>
                  <a:srgbClr val="246DA0">
                    <a:lumMod val="95000"/>
                  </a:srgbClr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B3B5971-BC2B-4A8A-A072-5D27BE4AB623}"/>
                </a:ext>
              </a:extLst>
            </p:cNvPr>
            <p:cNvSpPr txBox="1"/>
            <p:nvPr/>
          </p:nvSpPr>
          <p:spPr>
            <a:xfrm>
              <a:off x="7411485" y="2602660"/>
              <a:ext cx="1020694" cy="707438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Peter Heintzen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Bereichsleiter 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Peter.Heintzen@mt-ag.com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+49 2102 30 961-563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052FF53-4AC8-408F-8531-E836DEF8F11B}"/>
              </a:ext>
            </a:extLst>
          </p:cNvPr>
          <p:cNvGrpSpPr/>
          <p:nvPr/>
        </p:nvGrpSpPr>
        <p:grpSpPr>
          <a:xfrm>
            <a:off x="5860334" y="1627065"/>
            <a:ext cx="3452091" cy="1497600"/>
            <a:chOff x="6875662" y="2519679"/>
            <a:chExt cx="1559822" cy="873401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8B19BD92-6837-4699-8A8F-884BB17778D9}"/>
                </a:ext>
              </a:extLst>
            </p:cNvPr>
            <p:cNvSpPr/>
            <p:nvPr/>
          </p:nvSpPr>
          <p:spPr>
            <a:xfrm>
              <a:off x="6875662" y="2519679"/>
              <a:ext cx="1559822" cy="873401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solidFill>
                  <a:srgbClr val="246DA0">
                    <a:lumMod val="95000"/>
                  </a:srgbClr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40F32DB-EA31-46BE-AF5D-642B42CB5D8F}"/>
                </a:ext>
              </a:extLst>
            </p:cNvPr>
            <p:cNvSpPr txBox="1"/>
            <p:nvPr/>
          </p:nvSpPr>
          <p:spPr>
            <a:xfrm>
              <a:off x="7402037" y="2585661"/>
              <a:ext cx="1020694" cy="707438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sv-SE" sz="1200" dirty="0">
                  <a:solidFill>
                    <a:prstClr val="white"/>
                  </a:solidFill>
                  <a:latin typeface="Neo Sans Light"/>
                </a:rPr>
                <a:t>Thomas Pröpper</a:t>
              </a:r>
            </a:p>
            <a:p>
              <a:pPr algn="ctr"/>
              <a:r>
                <a:rPr lang="sv-SE" sz="1200" dirty="0">
                  <a:solidFill>
                    <a:prstClr val="white"/>
                  </a:solidFill>
                  <a:latin typeface="Neo Sans Light"/>
                </a:rPr>
                <a:t>Bereichsleiter</a:t>
              </a:r>
            </a:p>
            <a:p>
              <a:pPr algn="ctr"/>
              <a:r>
                <a:rPr lang="sv-SE" sz="1200" dirty="0">
                  <a:solidFill>
                    <a:prstClr val="white"/>
                  </a:solidFill>
                  <a:latin typeface="Neo Sans Light"/>
                </a:rPr>
                <a:t>Thomas.Proepper@mt-ag.com</a:t>
              </a:r>
            </a:p>
            <a:p>
              <a:pPr algn="ctr"/>
              <a:r>
                <a:rPr lang="sv-SE" sz="1200" dirty="0">
                  <a:solidFill>
                    <a:prstClr val="white"/>
                  </a:solidFill>
                  <a:latin typeface="Neo Sans Light"/>
                </a:rPr>
                <a:t>+49 2102 30 961-123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A28D5FE-65B5-46F4-8674-CC7FB1CE65F0}"/>
              </a:ext>
            </a:extLst>
          </p:cNvPr>
          <p:cNvGrpSpPr/>
          <p:nvPr/>
        </p:nvGrpSpPr>
        <p:grpSpPr>
          <a:xfrm>
            <a:off x="2483907" y="4111534"/>
            <a:ext cx="3289091" cy="1497600"/>
            <a:chOff x="6875662" y="2519679"/>
            <a:chExt cx="1559822" cy="873401"/>
          </a:xfrm>
        </p:grpSpPr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CDB9A3AC-0805-49D5-AC83-B93491F6C973}"/>
                </a:ext>
              </a:extLst>
            </p:cNvPr>
            <p:cNvSpPr/>
            <p:nvPr/>
          </p:nvSpPr>
          <p:spPr>
            <a:xfrm>
              <a:off x="6875662" y="2519679"/>
              <a:ext cx="1559822" cy="873401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solidFill>
                  <a:srgbClr val="246DA0">
                    <a:lumMod val="95000"/>
                  </a:srgbClr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7FA3548-CB9F-44C2-9E58-2C40436CDDEF}"/>
                </a:ext>
              </a:extLst>
            </p:cNvPr>
            <p:cNvSpPr txBox="1"/>
            <p:nvPr/>
          </p:nvSpPr>
          <p:spPr>
            <a:xfrm>
              <a:off x="7381438" y="2603027"/>
              <a:ext cx="1024399" cy="707438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Ralf Böhme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Bereichsleiter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Ralf.Boehme@mt-ag.com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+49 2102 30961-162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E2898B3-2BEB-489A-9816-92B51EB7CD06}"/>
              </a:ext>
            </a:extLst>
          </p:cNvPr>
          <p:cNvGrpSpPr/>
          <p:nvPr/>
        </p:nvGrpSpPr>
        <p:grpSpPr>
          <a:xfrm>
            <a:off x="5860335" y="4091341"/>
            <a:ext cx="3452090" cy="1497600"/>
            <a:chOff x="6875662" y="2519679"/>
            <a:chExt cx="1559822" cy="873401"/>
          </a:xfrm>
        </p:grpSpPr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54997E61-CA24-4DC8-B9F2-E3C43149239B}"/>
                </a:ext>
              </a:extLst>
            </p:cNvPr>
            <p:cNvSpPr/>
            <p:nvPr/>
          </p:nvSpPr>
          <p:spPr>
            <a:xfrm>
              <a:off x="6875662" y="2519679"/>
              <a:ext cx="1559822" cy="873401"/>
            </a:xfrm>
            <a:prstGeom prst="round1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solidFill>
                  <a:srgbClr val="246DA0">
                    <a:lumMod val="95000"/>
                  </a:srgb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9E255E8-417C-471F-8DD6-B070F9373064}"/>
                </a:ext>
              </a:extLst>
            </p:cNvPr>
            <p:cNvSpPr txBox="1"/>
            <p:nvPr/>
          </p:nvSpPr>
          <p:spPr>
            <a:xfrm>
              <a:off x="7372039" y="2532961"/>
              <a:ext cx="1012981" cy="707438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de-DE" sz="1200" dirty="0">
                <a:solidFill>
                  <a:prstClr val="white"/>
                </a:solidFill>
                <a:latin typeface="Neo Sans Light"/>
              </a:endParaRP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Volker Mach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Bereichsleiter 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Volker.Mach@mt-ag.com</a:t>
              </a:r>
            </a:p>
            <a:p>
              <a:pPr algn="ctr"/>
              <a:r>
                <a:rPr lang="de-DE" sz="1200" dirty="0">
                  <a:solidFill>
                    <a:prstClr val="white"/>
                  </a:solidFill>
                  <a:latin typeface="Neo Sans Light"/>
                </a:rPr>
                <a:t>49 2102 30 961-140</a:t>
              </a:r>
            </a:p>
          </p:txBody>
        </p:sp>
      </p:grpSp>
      <p:pic>
        <p:nvPicPr>
          <p:cNvPr id="21" name="Bildplatzhalter 19">
            <a:extLst>
              <a:ext uri="{FF2B5EF4-FFF2-40B4-BE49-F238E27FC236}">
                <a16:creationId xmlns:a16="http://schemas.microsoft.com/office/drawing/2014/main" id="{942344E9-FB48-4901-9D77-800D76C5C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r="10710"/>
          <a:stretch>
            <a:fillRect/>
          </a:stretch>
        </p:blipFill>
        <p:spPr>
          <a:xfrm>
            <a:off x="2479934" y="4109907"/>
            <a:ext cx="1204555" cy="1206352"/>
          </a:xfrm>
          <a:prstGeom prst="rect">
            <a:avLst/>
          </a:prstGeom>
        </p:spPr>
      </p:pic>
      <p:pic>
        <p:nvPicPr>
          <p:cNvPr id="22" name="Bildplatzhalter 23">
            <a:extLst>
              <a:ext uri="{FF2B5EF4-FFF2-40B4-BE49-F238E27FC236}">
                <a16:creationId xmlns:a16="http://schemas.microsoft.com/office/drawing/2014/main" id="{E4E2D2BF-BFB5-4921-AAA8-41DAEC24D7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6333" y="1642982"/>
            <a:ext cx="1204555" cy="1204555"/>
          </a:xfrm>
          <a:prstGeom prst="rect">
            <a:avLst/>
          </a:prstGeom>
          <a:ln>
            <a:noFill/>
          </a:ln>
        </p:spPr>
      </p:pic>
      <p:pic>
        <p:nvPicPr>
          <p:cNvPr id="23" name="Bildplatzhalter 23">
            <a:extLst>
              <a:ext uri="{FF2B5EF4-FFF2-40B4-BE49-F238E27FC236}">
                <a16:creationId xmlns:a16="http://schemas.microsoft.com/office/drawing/2014/main" id="{3D831F33-7BB3-404B-992B-799A8BC0E5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860350" y="4091374"/>
            <a:ext cx="1204555" cy="1204555"/>
          </a:xfrm>
          <a:prstGeom prst="rect">
            <a:avLst/>
          </a:prstGeo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C6379C23-17CD-4CCF-BDE5-3F765EABE8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9" t="11318" r="1059" b="22315"/>
          <a:stretch/>
        </p:blipFill>
        <p:spPr>
          <a:xfrm>
            <a:off x="5839736" y="1628270"/>
            <a:ext cx="1204555" cy="1201485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9B4B550A-D278-4B6D-B7CB-8F7901FD1633}"/>
              </a:ext>
            </a:extLst>
          </p:cNvPr>
          <p:cNvSpPr/>
          <p:nvPr/>
        </p:nvSpPr>
        <p:spPr>
          <a:xfrm>
            <a:off x="2452121" y="1372206"/>
            <a:ext cx="219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>
                <a:solidFill>
                  <a:srgbClr val="246DA0"/>
                </a:solidFill>
                <a:latin typeface="Neo Sans Light"/>
              </a:rPr>
              <a:t>IT Strategie und Architektur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9413E0B5-EDEA-49A7-8198-2C1C69E4B6E7}"/>
              </a:ext>
            </a:extLst>
          </p:cNvPr>
          <p:cNvSpPr/>
          <p:nvPr/>
        </p:nvSpPr>
        <p:spPr>
          <a:xfrm>
            <a:off x="5847356" y="1393063"/>
            <a:ext cx="2538375" cy="236496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78ADAFE-F7E8-43B1-8057-1A36A2B4CB66}"/>
              </a:ext>
            </a:extLst>
          </p:cNvPr>
          <p:cNvSpPr/>
          <p:nvPr/>
        </p:nvSpPr>
        <p:spPr>
          <a:xfrm>
            <a:off x="5807511" y="1349802"/>
            <a:ext cx="2038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 err="1">
                <a:solidFill>
                  <a:srgbClr val="246DA0"/>
                </a:solidFill>
                <a:latin typeface="Neo Sans Light"/>
              </a:rPr>
              <a:t>Application</a:t>
            </a:r>
            <a:r>
              <a:rPr lang="de-DE" sz="1400" dirty="0">
                <a:solidFill>
                  <a:srgbClr val="246DA0"/>
                </a:solidFill>
                <a:latin typeface="Neo Sans Light"/>
              </a:rPr>
              <a:t> Development</a:t>
            </a: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B82ECEC0-AF2C-4EDB-AB05-37CFBF494E65}"/>
              </a:ext>
            </a:extLst>
          </p:cNvPr>
          <p:cNvSpPr/>
          <p:nvPr/>
        </p:nvSpPr>
        <p:spPr>
          <a:xfrm>
            <a:off x="2481383" y="3877001"/>
            <a:ext cx="2538375" cy="236496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BA70F74-A7A7-498F-9050-F24177334518}"/>
              </a:ext>
            </a:extLst>
          </p:cNvPr>
          <p:cNvSpPr/>
          <p:nvPr/>
        </p:nvSpPr>
        <p:spPr>
          <a:xfrm>
            <a:off x="2452121" y="3834437"/>
            <a:ext cx="1699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>
                <a:solidFill>
                  <a:srgbClr val="246DA0"/>
                </a:solidFill>
                <a:latin typeface="Neo Sans Light"/>
              </a:rPr>
              <a:t>Business </a:t>
            </a:r>
            <a:r>
              <a:rPr lang="de-DE" sz="1400" dirty="0" err="1">
                <a:solidFill>
                  <a:srgbClr val="246DA0"/>
                </a:solidFill>
                <a:latin typeface="Neo Sans Light"/>
              </a:rPr>
              <a:t>Intelligence</a:t>
            </a:r>
            <a:endParaRPr lang="de-DE" sz="1400" dirty="0">
              <a:solidFill>
                <a:srgbClr val="246DA0"/>
              </a:solidFill>
              <a:latin typeface="Neo Sans Light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F962C21D-D0F2-4E6A-92B6-081202C36D45}"/>
              </a:ext>
            </a:extLst>
          </p:cNvPr>
          <p:cNvSpPr/>
          <p:nvPr/>
        </p:nvSpPr>
        <p:spPr>
          <a:xfrm>
            <a:off x="5860334" y="3856137"/>
            <a:ext cx="2538375" cy="236496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A119770-3369-48BF-B616-825D9608C772}"/>
              </a:ext>
            </a:extLst>
          </p:cNvPr>
          <p:cNvSpPr/>
          <p:nvPr/>
        </p:nvSpPr>
        <p:spPr>
          <a:xfrm>
            <a:off x="5807511" y="3829575"/>
            <a:ext cx="1508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246DA0"/>
                </a:solidFill>
                <a:latin typeface="Neo Sans Light"/>
              </a:rPr>
              <a:t>Managed</a:t>
            </a:r>
            <a:r>
              <a:rPr lang="de-DE" sz="1400" dirty="0">
                <a:solidFill>
                  <a:srgbClr val="246DA0"/>
                </a:solidFill>
                <a:latin typeface="Neo Sans Light"/>
              </a:rPr>
              <a:t> Services</a:t>
            </a:r>
            <a:endParaRPr lang="de-DE" sz="1400" dirty="0">
              <a:solidFill>
                <a:srgbClr val="246D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414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443179-D142-4BCD-A5A9-A59CE7AC4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56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96E20-BD75-4F94-8C4F-4B0ACE0892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6FF568-9A05-4A10-90A7-36F57C42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Wir bieten Architektur, Entwicklung und Betrieb aus einer Hand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FAA8E6-98B0-4AFE-ACC3-B19769650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76"/>
          <a:stretch/>
        </p:blipFill>
        <p:spPr>
          <a:xfrm>
            <a:off x="1071629" y="1288050"/>
            <a:ext cx="10048740" cy="52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7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Diagramm 77">
            <a:extLst>
              <a:ext uri="{FF2B5EF4-FFF2-40B4-BE49-F238E27FC236}">
                <a16:creationId xmlns:a16="http://schemas.microsoft.com/office/drawing/2014/main" id="{DFA730E3-97D0-4A90-A61D-CB5F8958D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0765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itel 5">
            <a:extLst>
              <a:ext uri="{FF2B5EF4-FFF2-40B4-BE49-F238E27FC236}">
                <a16:creationId xmlns:a16="http://schemas.microsoft.com/office/drawing/2014/main" id="{6A1661FC-527B-400F-8CE1-99EA3E4F31A3}"/>
              </a:ext>
            </a:extLst>
          </p:cNvPr>
          <p:cNvSpPr txBox="1">
            <a:spLocks/>
          </p:cNvSpPr>
          <p:nvPr/>
        </p:nvSpPr>
        <p:spPr>
          <a:xfrm>
            <a:off x="695325" y="133350"/>
            <a:ext cx="10801350" cy="774700"/>
          </a:xfrm>
          <a:prstGeom prst="rect">
            <a:avLst/>
          </a:prstGeom>
        </p:spPr>
        <p:txBody>
          <a:bodyPr vert="horz" lIns="91440" tIns="0" rIns="91440" bIns="25200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de-DE" sz="3200" dirty="0"/>
              <a:t>Unser Leistungsportfolio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E61D4D15-EC1D-4B92-B61D-3F78D9BF1161}"/>
              </a:ext>
            </a:extLst>
          </p:cNvPr>
          <p:cNvGrpSpPr/>
          <p:nvPr/>
        </p:nvGrpSpPr>
        <p:grpSpPr>
          <a:xfrm>
            <a:off x="1502609" y="1556622"/>
            <a:ext cx="9186782" cy="3696466"/>
            <a:chOff x="1620459" y="1449942"/>
            <a:chExt cx="9186782" cy="3696466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E41ACD5C-26A6-4B3A-B682-3FFD271B9D6F}"/>
                </a:ext>
              </a:extLst>
            </p:cNvPr>
            <p:cNvGrpSpPr/>
            <p:nvPr/>
          </p:nvGrpSpPr>
          <p:grpSpPr>
            <a:xfrm>
              <a:off x="1620459" y="1449942"/>
              <a:ext cx="2563303" cy="3597502"/>
              <a:chOff x="1620459" y="1449942"/>
              <a:chExt cx="2563303" cy="3597502"/>
            </a:xfrm>
          </p:grpSpPr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BF165AC6-C0E9-4741-869F-01E08C4F22DF}"/>
                  </a:ext>
                </a:extLst>
              </p:cNvPr>
              <p:cNvGrpSpPr/>
              <p:nvPr/>
            </p:nvGrpSpPr>
            <p:grpSpPr>
              <a:xfrm>
                <a:off x="1620459" y="2159389"/>
                <a:ext cx="2563303" cy="2888055"/>
                <a:chOff x="670397" y="2124536"/>
                <a:chExt cx="2563303" cy="2888055"/>
              </a:xfrm>
            </p:grpSpPr>
            <p:sp>
              <p:nvSpPr>
                <p:cNvPr id="20" name="Rectangle 13">
                  <a:extLst>
                    <a:ext uri="{FF2B5EF4-FFF2-40B4-BE49-F238E27FC236}">
                      <a16:creationId xmlns:a16="http://schemas.microsoft.com/office/drawing/2014/main" id="{11F69F08-0B81-4AE6-B7FC-343CE1DAEAAC}"/>
                    </a:ext>
                  </a:extLst>
                </p:cNvPr>
                <p:cNvSpPr/>
                <p:nvPr/>
              </p:nvSpPr>
              <p:spPr>
                <a:xfrm>
                  <a:off x="685566" y="3342455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B37146CF-571C-481A-AF03-2FC0BBE78137}"/>
                    </a:ext>
                  </a:extLst>
                </p:cNvPr>
                <p:cNvSpPr txBox="1"/>
                <p:nvPr/>
              </p:nvSpPr>
              <p:spPr>
                <a:xfrm>
                  <a:off x="685564" y="3313598"/>
                  <a:ext cx="25383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Microservices/Container</a:t>
                  </a:r>
                </a:p>
              </p:txBody>
            </p:sp>
            <p:sp>
              <p:nvSpPr>
                <p:cNvPr id="33" name="Rectangle 8">
                  <a:extLst>
                    <a:ext uri="{FF2B5EF4-FFF2-40B4-BE49-F238E27FC236}">
                      <a16:creationId xmlns:a16="http://schemas.microsoft.com/office/drawing/2014/main" id="{FFDACD20-3462-4F6B-B08F-F20222D8B4DA}"/>
                    </a:ext>
                  </a:extLst>
                </p:cNvPr>
                <p:cNvSpPr/>
                <p:nvPr/>
              </p:nvSpPr>
              <p:spPr>
                <a:xfrm>
                  <a:off x="685566" y="2124536"/>
                  <a:ext cx="2538375" cy="1164535"/>
                </a:xfrm>
                <a:prstGeom prst="round1Rect">
                  <a:avLst/>
                </a:prstGeom>
                <a:solidFill>
                  <a:srgbClr val="246D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de-DE" b="1" dirty="0">
                      <a:solidFill>
                        <a:schemeClr val="bg1"/>
                      </a:solidFill>
                    </a:rPr>
                    <a:t>Zukunftsfähige, flexible </a:t>
                  </a:r>
                </a:p>
                <a:p>
                  <a:pPr algn="ctr"/>
                  <a:r>
                    <a:rPr lang="de-DE" b="1" dirty="0">
                      <a:solidFill>
                        <a:schemeClr val="bg1"/>
                      </a:solidFill>
                    </a:rPr>
                    <a:t>Architekturen</a:t>
                  </a:r>
                </a:p>
              </p:txBody>
            </p:sp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AE874339-2C83-4356-A12E-ABE1E010668E}"/>
                    </a:ext>
                  </a:extLst>
                </p:cNvPr>
                <p:cNvSpPr/>
                <p:nvPr/>
              </p:nvSpPr>
              <p:spPr>
                <a:xfrm>
                  <a:off x="685565" y="3614385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Rectangle 13">
                  <a:extLst>
                    <a:ext uri="{FF2B5EF4-FFF2-40B4-BE49-F238E27FC236}">
                      <a16:creationId xmlns:a16="http://schemas.microsoft.com/office/drawing/2014/main" id="{8E01F04D-4C59-4A89-A04A-BE01C89B112D}"/>
                    </a:ext>
                  </a:extLst>
                </p:cNvPr>
                <p:cNvSpPr/>
                <p:nvPr/>
              </p:nvSpPr>
              <p:spPr>
                <a:xfrm>
                  <a:off x="695325" y="4170368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3" name="Rectangle 13">
                  <a:extLst>
                    <a:ext uri="{FF2B5EF4-FFF2-40B4-BE49-F238E27FC236}">
                      <a16:creationId xmlns:a16="http://schemas.microsoft.com/office/drawing/2014/main" id="{46E4270B-15E2-42BE-A68B-3E4D3BC0A384}"/>
                    </a:ext>
                  </a:extLst>
                </p:cNvPr>
                <p:cNvSpPr/>
                <p:nvPr/>
              </p:nvSpPr>
              <p:spPr>
                <a:xfrm>
                  <a:off x="685564" y="4458226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4" name="Rectangle 13">
                  <a:extLst>
                    <a:ext uri="{FF2B5EF4-FFF2-40B4-BE49-F238E27FC236}">
                      <a16:creationId xmlns:a16="http://schemas.microsoft.com/office/drawing/2014/main" id="{BF64833F-223C-46B8-81C3-C61DF2E3E3D4}"/>
                    </a:ext>
                  </a:extLst>
                </p:cNvPr>
                <p:cNvSpPr/>
                <p:nvPr/>
              </p:nvSpPr>
              <p:spPr>
                <a:xfrm>
                  <a:off x="695325" y="4741275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173124C2-08E2-43B6-BC21-FF12049BD8FC}"/>
                    </a:ext>
                  </a:extLst>
                </p:cNvPr>
                <p:cNvSpPr txBox="1"/>
                <p:nvPr/>
              </p:nvSpPr>
              <p:spPr>
                <a:xfrm>
                  <a:off x="685564" y="3580333"/>
                  <a:ext cx="21015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API Economy</a:t>
                  </a: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C08CEEC-D423-4722-A05E-E2EC8303C05D}"/>
                    </a:ext>
                  </a:extLst>
                </p:cNvPr>
                <p:cNvSpPr txBox="1"/>
                <p:nvPr/>
              </p:nvSpPr>
              <p:spPr>
                <a:xfrm>
                  <a:off x="685564" y="4140357"/>
                  <a:ext cx="25383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Datenvirtualisierung</a:t>
                  </a: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F6DBE4C4-6D18-44E7-B24F-3E5A128DCB32}"/>
                    </a:ext>
                  </a:extLst>
                </p:cNvPr>
                <p:cNvSpPr txBox="1"/>
                <p:nvPr/>
              </p:nvSpPr>
              <p:spPr>
                <a:xfrm>
                  <a:off x="685564" y="4422585"/>
                  <a:ext cx="25383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DWH und Big Data</a:t>
                  </a:r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CB18AB26-F1F1-4B4D-A709-A975BE0D754E}"/>
                    </a:ext>
                  </a:extLst>
                </p:cNvPr>
                <p:cNvSpPr txBox="1"/>
                <p:nvPr/>
              </p:nvSpPr>
              <p:spPr>
                <a:xfrm>
                  <a:off x="685564" y="4704814"/>
                  <a:ext cx="25383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KI und </a:t>
                  </a:r>
                  <a:r>
                    <a:rPr lang="de-DE" sz="1400" dirty="0" err="1"/>
                    <a:t>Machine</a:t>
                  </a:r>
                  <a:r>
                    <a:rPr lang="de-DE" sz="1400" dirty="0"/>
                    <a:t> Learning</a:t>
                  </a:r>
                </a:p>
              </p:txBody>
            </p:sp>
            <p:sp>
              <p:nvSpPr>
                <p:cNvPr id="60" name="Rectangle 13">
                  <a:extLst>
                    <a:ext uri="{FF2B5EF4-FFF2-40B4-BE49-F238E27FC236}">
                      <a16:creationId xmlns:a16="http://schemas.microsoft.com/office/drawing/2014/main" id="{54C4A075-5667-402A-BB33-97632EE296B1}"/>
                    </a:ext>
                  </a:extLst>
                </p:cNvPr>
                <p:cNvSpPr/>
                <p:nvPr/>
              </p:nvSpPr>
              <p:spPr>
                <a:xfrm>
                  <a:off x="695325" y="3881945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FF7E982D-70B8-48A9-A025-ECD45C2B6D9C}"/>
                    </a:ext>
                  </a:extLst>
                </p:cNvPr>
                <p:cNvSpPr txBox="1"/>
                <p:nvPr/>
              </p:nvSpPr>
              <p:spPr>
                <a:xfrm>
                  <a:off x="670397" y="3849151"/>
                  <a:ext cx="21015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Plattformen</a:t>
                  </a:r>
                </a:p>
              </p:txBody>
            </p:sp>
          </p:grp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367BB4ED-560E-476C-819B-1D895C1383CF}"/>
                  </a:ext>
                </a:extLst>
              </p:cNvPr>
              <p:cNvSpPr/>
              <p:nvPr/>
            </p:nvSpPr>
            <p:spPr>
              <a:xfrm>
                <a:off x="2444910" y="1449942"/>
                <a:ext cx="914400" cy="914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 descr="Netzwerk">
                <a:extLst>
                  <a:ext uri="{FF2B5EF4-FFF2-40B4-BE49-F238E27FC236}">
                    <a16:creationId xmlns:a16="http://schemas.microsoft.com/office/drawing/2014/main" id="{E63B0484-D3CF-488A-8154-2370801E9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26538" y="1611503"/>
                <a:ext cx="576072" cy="576072"/>
              </a:xfrm>
              <a:prstGeom prst="rect">
                <a:avLst/>
              </a:prstGeom>
            </p:spPr>
          </p:pic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3B8ADC5F-4564-4A18-BAE2-C7797A163C11}"/>
                </a:ext>
              </a:extLst>
            </p:cNvPr>
            <p:cNvGrpSpPr/>
            <p:nvPr/>
          </p:nvGrpSpPr>
          <p:grpSpPr>
            <a:xfrm>
              <a:off x="4934354" y="1526127"/>
              <a:ext cx="2548136" cy="3580988"/>
              <a:chOff x="4819289" y="1526127"/>
              <a:chExt cx="2548136" cy="3580988"/>
            </a:xfrm>
          </p:grpSpPr>
          <p:sp>
            <p:nvSpPr>
              <p:cNvPr id="36" name="Rectangle 8">
                <a:extLst>
                  <a:ext uri="{FF2B5EF4-FFF2-40B4-BE49-F238E27FC236}">
                    <a16:creationId xmlns:a16="http://schemas.microsoft.com/office/drawing/2014/main" id="{E026B445-F2B0-4066-9EA9-6372C0C6493B}"/>
                  </a:ext>
                </a:extLst>
              </p:cNvPr>
              <p:cNvSpPr/>
              <p:nvPr/>
            </p:nvSpPr>
            <p:spPr>
              <a:xfrm>
                <a:off x="4829050" y="2212772"/>
                <a:ext cx="2538375" cy="1164535"/>
              </a:xfrm>
              <a:prstGeom prst="round1Rect">
                <a:avLst/>
              </a:prstGeom>
              <a:solidFill>
                <a:srgbClr val="246D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dirty="0">
                    <a:solidFill>
                      <a:schemeClr val="bg1"/>
                    </a:solidFill>
                  </a:rPr>
                  <a:t>Agile, automatisierte Entwicklung</a:t>
                </a:r>
              </a:p>
            </p:txBody>
          </p:sp>
          <p:sp>
            <p:nvSpPr>
              <p:cNvPr id="30" name="Rectangle 13">
                <a:extLst>
                  <a:ext uri="{FF2B5EF4-FFF2-40B4-BE49-F238E27FC236}">
                    <a16:creationId xmlns:a16="http://schemas.microsoft.com/office/drawing/2014/main" id="{1AE001C8-4FA3-4A71-8DB7-14E8B7EE929B}"/>
                  </a:ext>
                </a:extLst>
              </p:cNvPr>
              <p:cNvSpPr/>
              <p:nvPr/>
            </p:nvSpPr>
            <p:spPr>
              <a:xfrm>
                <a:off x="4829050" y="3430691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93CDD7A-879D-48BC-9BDA-986394C75AAA}"/>
                  </a:ext>
                </a:extLst>
              </p:cNvPr>
              <p:cNvSpPr txBox="1"/>
              <p:nvPr/>
            </p:nvSpPr>
            <p:spPr>
              <a:xfrm>
                <a:off x="4829050" y="3401834"/>
                <a:ext cx="2060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CI/CD</a:t>
                </a:r>
              </a:p>
            </p:txBody>
          </p:sp>
          <p:sp>
            <p:nvSpPr>
              <p:cNvPr id="32" name="Rectangle 13">
                <a:extLst>
                  <a:ext uri="{FF2B5EF4-FFF2-40B4-BE49-F238E27FC236}">
                    <a16:creationId xmlns:a16="http://schemas.microsoft.com/office/drawing/2014/main" id="{E3FC8ACC-CFE3-460A-B16D-6FE1EA455D1B}"/>
                  </a:ext>
                </a:extLst>
              </p:cNvPr>
              <p:cNvSpPr/>
              <p:nvPr/>
            </p:nvSpPr>
            <p:spPr>
              <a:xfrm>
                <a:off x="4829050" y="3995673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4" name="Rectangle 13">
                <a:extLst>
                  <a:ext uri="{FF2B5EF4-FFF2-40B4-BE49-F238E27FC236}">
                    <a16:creationId xmlns:a16="http://schemas.microsoft.com/office/drawing/2014/main" id="{2BF809CA-B126-4B73-8712-D090708B1387}"/>
                  </a:ext>
                </a:extLst>
              </p:cNvPr>
              <p:cNvSpPr/>
              <p:nvPr/>
            </p:nvSpPr>
            <p:spPr>
              <a:xfrm>
                <a:off x="4829050" y="4275715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8" name="Rectangle 13">
                <a:extLst>
                  <a:ext uri="{FF2B5EF4-FFF2-40B4-BE49-F238E27FC236}">
                    <a16:creationId xmlns:a16="http://schemas.microsoft.com/office/drawing/2014/main" id="{15DF83FE-E55E-4EF8-8E7A-8B5728E1C3A4}"/>
                  </a:ext>
                </a:extLst>
              </p:cNvPr>
              <p:cNvSpPr/>
              <p:nvPr/>
            </p:nvSpPr>
            <p:spPr>
              <a:xfrm>
                <a:off x="4829050" y="4555757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9" name="Rectangle 13">
                <a:extLst>
                  <a:ext uri="{FF2B5EF4-FFF2-40B4-BE49-F238E27FC236}">
                    <a16:creationId xmlns:a16="http://schemas.microsoft.com/office/drawing/2014/main" id="{AE455FF4-B785-49D6-A64A-D292EDFAB60E}"/>
                  </a:ext>
                </a:extLst>
              </p:cNvPr>
              <p:cNvSpPr/>
              <p:nvPr/>
            </p:nvSpPr>
            <p:spPr>
              <a:xfrm>
                <a:off x="4829050" y="4835799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1178038-1914-40A3-BE37-4BE948F40512}"/>
                  </a:ext>
                </a:extLst>
              </p:cNvPr>
              <p:cNvSpPr txBox="1"/>
              <p:nvPr/>
            </p:nvSpPr>
            <p:spPr>
              <a:xfrm>
                <a:off x="4829050" y="3953509"/>
                <a:ext cx="19342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Testautomatisierung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50733E0-A08C-47C3-9167-C203AA3F6D6C}"/>
                  </a:ext>
                </a:extLst>
              </p:cNvPr>
              <p:cNvSpPr txBox="1"/>
              <p:nvPr/>
            </p:nvSpPr>
            <p:spPr>
              <a:xfrm>
                <a:off x="4829050" y="4234881"/>
                <a:ext cx="2060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Mobile Entwicklung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A6EA32E8-9BAB-4341-B092-C33E909541DC}"/>
                  </a:ext>
                </a:extLst>
              </p:cNvPr>
              <p:cNvSpPr txBox="1"/>
              <p:nvPr/>
            </p:nvSpPr>
            <p:spPr>
              <a:xfrm>
                <a:off x="4829051" y="4517109"/>
                <a:ext cx="19342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Low-Code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B10DEFC9-2B8E-4841-A24B-09810B1A24B1}"/>
                  </a:ext>
                </a:extLst>
              </p:cNvPr>
              <p:cNvSpPr txBox="1"/>
              <p:nvPr/>
            </p:nvSpPr>
            <p:spPr>
              <a:xfrm>
                <a:off x="4829050" y="4799338"/>
                <a:ext cx="2214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/>
                  <a:t>BI-Visualisierung</a:t>
                </a:r>
                <a:endParaRPr lang="de-DE" sz="1400" dirty="0" err="1"/>
              </a:p>
            </p:txBody>
          </p:sp>
          <p:sp>
            <p:nvSpPr>
              <p:cNvPr id="58" name="Rectangle 13">
                <a:extLst>
                  <a:ext uri="{FF2B5EF4-FFF2-40B4-BE49-F238E27FC236}">
                    <a16:creationId xmlns:a16="http://schemas.microsoft.com/office/drawing/2014/main" id="{6CB0810E-5A1D-4EF3-95F2-0BA0277F72EC}"/>
                  </a:ext>
                </a:extLst>
              </p:cNvPr>
              <p:cNvSpPr/>
              <p:nvPr/>
            </p:nvSpPr>
            <p:spPr>
              <a:xfrm>
                <a:off x="4829050" y="3702560"/>
                <a:ext cx="2538375" cy="236496"/>
              </a:xfrm>
              <a:prstGeom prst="round1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0A61D97-F3F5-40C6-A9D5-1F28A1D27778}"/>
                  </a:ext>
                </a:extLst>
              </p:cNvPr>
              <p:cNvSpPr txBox="1"/>
              <p:nvPr/>
            </p:nvSpPr>
            <p:spPr>
              <a:xfrm>
                <a:off x="4819289" y="3662205"/>
                <a:ext cx="2060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DevOps</a:t>
                </a:r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EBEEFF33-31F4-45D5-8D98-480C7B1BA954}"/>
                  </a:ext>
                </a:extLst>
              </p:cNvPr>
              <p:cNvSpPr/>
              <p:nvPr/>
            </p:nvSpPr>
            <p:spPr>
              <a:xfrm>
                <a:off x="5643741" y="1526127"/>
                <a:ext cx="914400" cy="914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68" name="Grafik 67" descr="Zahnrad">
                <a:extLst>
                  <a:ext uri="{FF2B5EF4-FFF2-40B4-BE49-F238E27FC236}">
                    <a16:creationId xmlns:a16="http://schemas.microsoft.com/office/drawing/2014/main" id="{026302D3-D821-4EA0-8DEC-A4E8538C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43562" y="1626997"/>
                <a:ext cx="714872" cy="714872"/>
              </a:xfrm>
              <a:prstGeom prst="rect">
                <a:avLst/>
              </a:prstGeom>
            </p:spPr>
          </p:pic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875951B5-289D-4158-8131-26EBB2C059B2}"/>
                </a:ext>
              </a:extLst>
            </p:cNvPr>
            <p:cNvGrpSpPr/>
            <p:nvPr/>
          </p:nvGrpSpPr>
          <p:grpSpPr>
            <a:xfrm>
              <a:off x="8233081" y="1618923"/>
              <a:ext cx="2574160" cy="3527485"/>
              <a:chOff x="8233081" y="1618923"/>
              <a:chExt cx="2574160" cy="3527485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B6F776AD-47DF-4193-BFF1-0066D922CD94}"/>
                  </a:ext>
                </a:extLst>
              </p:cNvPr>
              <p:cNvGrpSpPr/>
              <p:nvPr/>
            </p:nvGrpSpPr>
            <p:grpSpPr>
              <a:xfrm>
                <a:off x="8233081" y="2258711"/>
                <a:ext cx="2574160" cy="2887697"/>
                <a:chOff x="8470210" y="2177920"/>
                <a:chExt cx="2574160" cy="2887697"/>
              </a:xfrm>
            </p:grpSpPr>
            <p:sp>
              <p:nvSpPr>
                <p:cNvPr id="18" name="Rectangle 8">
                  <a:extLst>
                    <a:ext uri="{FF2B5EF4-FFF2-40B4-BE49-F238E27FC236}">
                      <a16:creationId xmlns:a16="http://schemas.microsoft.com/office/drawing/2014/main" id="{77DAB1EF-CF3A-4500-A9E8-48DC4BDC9C3F}"/>
                    </a:ext>
                  </a:extLst>
                </p:cNvPr>
                <p:cNvSpPr/>
                <p:nvPr/>
              </p:nvSpPr>
              <p:spPr>
                <a:xfrm>
                  <a:off x="8495139" y="2177920"/>
                  <a:ext cx="2538375" cy="1164535"/>
                </a:xfrm>
                <a:prstGeom prst="round1Rect">
                  <a:avLst/>
                </a:prstGeom>
                <a:solidFill>
                  <a:srgbClr val="246D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de-DE" b="1" dirty="0">
                      <a:solidFill>
                        <a:schemeClr val="bg1"/>
                      </a:solidFill>
                    </a:rPr>
                    <a:t>Reibungsloser </a:t>
                  </a:r>
                </a:p>
                <a:p>
                  <a:pPr algn="ctr"/>
                  <a:r>
                    <a:rPr lang="de-DE" b="1" dirty="0">
                      <a:solidFill>
                        <a:schemeClr val="bg1"/>
                      </a:solidFill>
                    </a:rPr>
                    <a:t>Betrieb und Monitoring</a:t>
                  </a:r>
                  <a:endParaRPr lang="id-ID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Rectangle 13">
                  <a:extLst>
                    <a:ext uri="{FF2B5EF4-FFF2-40B4-BE49-F238E27FC236}">
                      <a16:creationId xmlns:a16="http://schemas.microsoft.com/office/drawing/2014/main" id="{CFEE452F-334F-4131-B73E-033DC501FD1E}"/>
                    </a:ext>
                  </a:extLst>
                </p:cNvPr>
                <p:cNvSpPr/>
                <p:nvPr/>
              </p:nvSpPr>
              <p:spPr>
                <a:xfrm>
                  <a:off x="8495141" y="3395839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13BC7750-E296-403C-B07E-83A062BCCAFD}"/>
                    </a:ext>
                  </a:extLst>
                </p:cNvPr>
                <p:cNvSpPr txBox="1"/>
                <p:nvPr/>
              </p:nvSpPr>
              <p:spPr>
                <a:xfrm>
                  <a:off x="8470211" y="3359065"/>
                  <a:ext cx="1039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7x24h</a:t>
                  </a:r>
                </a:p>
              </p:txBody>
            </p:sp>
            <p:sp>
              <p:nvSpPr>
                <p:cNvPr id="46" name="Rectangle 13">
                  <a:extLst>
                    <a:ext uri="{FF2B5EF4-FFF2-40B4-BE49-F238E27FC236}">
                      <a16:creationId xmlns:a16="http://schemas.microsoft.com/office/drawing/2014/main" id="{8F9315AD-A199-4932-901A-2A77C0D7B02C}"/>
                    </a:ext>
                  </a:extLst>
                </p:cNvPr>
                <p:cNvSpPr/>
                <p:nvPr/>
              </p:nvSpPr>
              <p:spPr>
                <a:xfrm>
                  <a:off x="8495140" y="3671206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7" name="Rectangle 13">
                  <a:extLst>
                    <a:ext uri="{FF2B5EF4-FFF2-40B4-BE49-F238E27FC236}">
                      <a16:creationId xmlns:a16="http://schemas.microsoft.com/office/drawing/2014/main" id="{9A24C5A6-CF70-4BDA-A13E-58909B277314}"/>
                    </a:ext>
                  </a:extLst>
                </p:cNvPr>
                <p:cNvSpPr/>
                <p:nvPr/>
              </p:nvSpPr>
              <p:spPr>
                <a:xfrm>
                  <a:off x="8495138" y="3951182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8" name="Rectangle 13">
                  <a:extLst>
                    <a:ext uri="{FF2B5EF4-FFF2-40B4-BE49-F238E27FC236}">
                      <a16:creationId xmlns:a16="http://schemas.microsoft.com/office/drawing/2014/main" id="{E0BB8875-2E12-4AF3-9CFF-1410FCF47438}"/>
                    </a:ext>
                  </a:extLst>
                </p:cNvPr>
                <p:cNvSpPr/>
                <p:nvPr/>
              </p:nvSpPr>
              <p:spPr>
                <a:xfrm>
                  <a:off x="8505995" y="4241121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9" name="Rectangle 13">
                  <a:extLst>
                    <a:ext uri="{FF2B5EF4-FFF2-40B4-BE49-F238E27FC236}">
                      <a16:creationId xmlns:a16="http://schemas.microsoft.com/office/drawing/2014/main" id="{B6D9832C-24C6-4E4B-9E06-860BBC1E135D}"/>
                    </a:ext>
                  </a:extLst>
                </p:cNvPr>
                <p:cNvSpPr/>
                <p:nvPr/>
              </p:nvSpPr>
              <p:spPr>
                <a:xfrm>
                  <a:off x="8504900" y="4522421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BD1E5DD-F137-44BC-A8F3-AC376BC34008}"/>
                    </a:ext>
                  </a:extLst>
                </p:cNvPr>
                <p:cNvSpPr txBox="1"/>
                <p:nvPr/>
              </p:nvSpPr>
              <p:spPr>
                <a:xfrm>
                  <a:off x="8470210" y="3633717"/>
                  <a:ext cx="20417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Incident Management</a:t>
                  </a:r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07660EBA-BFF3-4456-8DAF-E6B423340190}"/>
                    </a:ext>
                  </a:extLst>
                </p:cNvPr>
                <p:cNvSpPr txBox="1"/>
                <p:nvPr/>
              </p:nvSpPr>
              <p:spPr>
                <a:xfrm>
                  <a:off x="8495138" y="4196805"/>
                  <a:ext cx="23752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Managed Service on Demand</a:t>
                  </a:r>
                </a:p>
              </p:txBody>
            </p:sp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6C908B35-8F18-4316-89F5-4A32E8ED6B89}"/>
                    </a:ext>
                  </a:extLst>
                </p:cNvPr>
                <p:cNvSpPr txBox="1"/>
                <p:nvPr/>
              </p:nvSpPr>
              <p:spPr>
                <a:xfrm>
                  <a:off x="8485377" y="3946573"/>
                  <a:ext cx="25232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/>
                    <a:t>Microservices-Architekturen-Monitoring</a:t>
                  </a:r>
                </a:p>
              </p:txBody>
            </p:sp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89F8D04A-658B-4F4E-986B-92E779BFFD4E}"/>
                    </a:ext>
                  </a:extLst>
                </p:cNvPr>
                <p:cNvSpPr txBox="1"/>
                <p:nvPr/>
              </p:nvSpPr>
              <p:spPr>
                <a:xfrm>
                  <a:off x="8470211" y="4474686"/>
                  <a:ext cx="2341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(Multi) Cloud-Management</a:t>
                  </a:r>
                </a:p>
              </p:txBody>
            </p:sp>
            <p:sp>
              <p:nvSpPr>
                <p:cNvPr id="57" name="Rectangle 13">
                  <a:extLst>
                    <a:ext uri="{FF2B5EF4-FFF2-40B4-BE49-F238E27FC236}">
                      <a16:creationId xmlns:a16="http://schemas.microsoft.com/office/drawing/2014/main" id="{A4C7E635-A20B-4C16-B1B4-3B5B5CF36D99}"/>
                    </a:ext>
                  </a:extLst>
                </p:cNvPr>
                <p:cNvSpPr/>
                <p:nvPr/>
              </p:nvSpPr>
              <p:spPr>
                <a:xfrm>
                  <a:off x="8504900" y="4797787"/>
                  <a:ext cx="2538375" cy="236496"/>
                </a:xfrm>
                <a:prstGeom prst="round1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d-ID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99164B1C-BA8D-4607-B1D0-C840BAEB2077}"/>
                    </a:ext>
                  </a:extLst>
                </p:cNvPr>
                <p:cNvSpPr txBox="1"/>
                <p:nvPr/>
              </p:nvSpPr>
              <p:spPr>
                <a:xfrm>
                  <a:off x="8470210" y="4757840"/>
                  <a:ext cx="24001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Performance-Management</a:t>
                  </a:r>
                </a:p>
              </p:txBody>
            </p:sp>
          </p:grp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D9FCECCA-2A34-4FD8-8F3B-E3CD1ED3C3E3}"/>
                  </a:ext>
                </a:extLst>
              </p:cNvPr>
              <p:cNvSpPr/>
              <p:nvPr/>
            </p:nvSpPr>
            <p:spPr>
              <a:xfrm>
                <a:off x="9062173" y="1618923"/>
                <a:ext cx="914400" cy="9144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0" name="Grafik 69" descr="Aufwärtstrend">
                <a:extLst>
                  <a:ext uri="{FF2B5EF4-FFF2-40B4-BE49-F238E27FC236}">
                    <a16:creationId xmlns:a16="http://schemas.microsoft.com/office/drawing/2014/main" id="{EC924142-CEE2-4FC7-97E2-5196AFFDF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371748" y="1906798"/>
                <a:ext cx="310896" cy="310896"/>
              </a:xfrm>
              <a:prstGeom prst="rect">
                <a:avLst/>
              </a:prstGeom>
            </p:spPr>
          </p:pic>
          <p:pic>
            <p:nvPicPr>
              <p:cNvPr id="72" name="Grafik 71" descr="Monitor">
                <a:extLst>
                  <a:ext uri="{FF2B5EF4-FFF2-40B4-BE49-F238E27FC236}">
                    <a16:creationId xmlns:a16="http://schemas.microsoft.com/office/drawing/2014/main" id="{A6A24162-8698-44AE-844D-2B11E1287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230016" y="1801207"/>
                <a:ext cx="594360" cy="594360"/>
              </a:xfrm>
              <a:prstGeom prst="rect">
                <a:avLst/>
              </a:prstGeom>
            </p:spPr>
          </p:pic>
        </p:grpSp>
      </p:grpSp>
      <p:sp>
        <p:nvSpPr>
          <p:cNvPr id="79" name="Pfeil: nach unten gekrümmt 78">
            <a:extLst>
              <a:ext uri="{FF2B5EF4-FFF2-40B4-BE49-F238E27FC236}">
                <a16:creationId xmlns:a16="http://schemas.microsoft.com/office/drawing/2014/main" id="{EE5FB701-4CE7-407D-849E-B6563FE3543D}"/>
              </a:ext>
            </a:extLst>
          </p:cNvPr>
          <p:cNvSpPr/>
          <p:nvPr/>
        </p:nvSpPr>
        <p:spPr>
          <a:xfrm>
            <a:off x="3888923" y="1005036"/>
            <a:ext cx="4108685" cy="8251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0" name="Pfeil: nach unten gekrümmt 79">
            <a:extLst>
              <a:ext uri="{FF2B5EF4-FFF2-40B4-BE49-F238E27FC236}">
                <a16:creationId xmlns:a16="http://schemas.microsoft.com/office/drawing/2014/main" id="{FB975A51-6B5C-4D92-ADFF-0C90609DD63B}"/>
              </a:ext>
            </a:extLst>
          </p:cNvPr>
          <p:cNvSpPr/>
          <p:nvPr/>
        </p:nvSpPr>
        <p:spPr>
          <a:xfrm rot="10800000">
            <a:off x="3861357" y="5361672"/>
            <a:ext cx="3970998" cy="82511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6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0" y="919760"/>
            <a:ext cx="11343720" cy="49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b="1" dirty="0"/>
              <a:t>Wie </a:t>
            </a:r>
            <a:r>
              <a:rPr lang="de-DE" dirty="0"/>
              <a:t>hat die Datensicherung zu erfolgen? </a:t>
            </a:r>
          </a:p>
          <a:p>
            <a:r>
              <a:rPr lang="de-DE" b="1" dirty="0"/>
              <a:t>Wer </a:t>
            </a:r>
            <a:r>
              <a:rPr lang="de-DE" dirty="0"/>
              <a:t>ist für die Datensicherung verantwortlich? </a:t>
            </a:r>
          </a:p>
          <a:p>
            <a:r>
              <a:rPr lang="de-DE" b="1" dirty="0"/>
              <a:t>Wann </a:t>
            </a:r>
            <a:r>
              <a:rPr lang="de-DE" dirty="0"/>
              <a:t>soll eine Datensicherung durchgeführt werden? </a:t>
            </a:r>
          </a:p>
          <a:p>
            <a:r>
              <a:rPr lang="de-DE" b="1" dirty="0"/>
              <a:t>Welche </a:t>
            </a:r>
            <a:r>
              <a:rPr lang="de-DE" dirty="0"/>
              <a:t>Daten müssen gesichert werden? </a:t>
            </a:r>
          </a:p>
          <a:p>
            <a:r>
              <a:rPr lang="de-DE" b="1" dirty="0"/>
              <a:t>Welches </a:t>
            </a:r>
            <a:r>
              <a:rPr lang="de-DE" dirty="0"/>
              <a:t>Speichermedium kann verwendet werden? </a:t>
            </a:r>
          </a:p>
          <a:p>
            <a:r>
              <a:rPr lang="de-DE" b="1" dirty="0"/>
              <a:t>Wo </a:t>
            </a:r>
            <a:r>
              <a:rPr lang="de-DE" dirty="0"/>
              <a:t>sollte ich die Datensicherung aufbewahren? </a:t>
            </a:r>
          </a:p>
          <a:p>
            <a:r>
              <a:rPr lang="de-DE" b="1" dirty="0"/>
              <a:t>Wie </a:t>
            </a:r>
            <a:r>
              <a:rPr lang="de-DE" dirty="0"/>
              <a:t>kann ich die Datensicherung schützen (Diebstahl, Spionage)? </a:t>
            </a:r>
          </a:p>
          <a:p>
            <a:r>
              <a:rPr lang="de-DE" b="1" dirty="0"/>
              <a:t>Wie </a:t>
            </a:r>
            <a:r>
              <a:rPr lang="de-DE" dirty="0"/>
              <a:t>lange muss ich die Datensicherung aufbewahren? </a:t>
            </a:r>
          </a:p>
          <a:p>
            <a:r>
              <a:rPr lang="de-DE" b="1" dirty="0"/>
              <a:t>Wann </a:t>
            </a:r>
            <a:r>
              <a:rPr lang="de-DE" dirty="0"/>
              <a:t>und wie oft sollte ich die Wiederherstellbarkeit prüfen?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6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Datensicherungsstrategie</a:t>
            </a:r>
          </a:p>
        </p:txBody>
      </p:sp>
    </p:spTree>
    <p:extLst>
      <p:ext uri="{BB962C8B-B14F-4D97-AF65-F5344CB8AC3E}">
        <p14:creationId xmlns:p14="http://schemas.microsoft.com/office/powerpoint/2010/main" val="24664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b="1" dirty="0"/>
              <a:t>Datenwiederherstellung </a:t>
            </a:r>
            <a:r>
              <a:rPr lang="de-DE" dirty="0"/>
              <a:t>(englisch </a:t>
            </a:r>
            <a:r>
              <a:rPr lang="de-DE" i="1" dirty="0" err="1"/>
              <a:t>data</a:t>
            </a:r>
            <a:r>
              <a:rPr lang="de-DE" i="1" dirty="0"/>
              <a:t> </a:t>
            </a:r>
            <a:r>
              <a:rPr lang="de-DE" i="1" dirty="0" err="1"/>
              <a:t>restore</a:t>
            </a:r>
            <a:r>
              <a:rPr lang="de-DE" dirty="0"/>
              <a:t>, </a:t>
            </a:r>
            <a:r>
              <a:rPr lang="de-DE" i="1" dirty="0" err="1"/>
              <a:t>data</a:t>
            </a:r>
            <a:r>
              <a:rPr lang="de-DE" i="1" dirty="0"/>
              <a:t> </a:t>
            </a:r>
            <a:r>
              <a:rPr lang="de-DE" i="1" dirty="0" err="1"/>
              <a:t>recovery</a:t>
            </a:r>
            <a:r>
              <a:rPr lang="de-DE" dirty="0"/>
              <a:t>) bedeutet die Wiederherstellung von Originaldaten nach einem Datenverlust auf einem Datenträger im engeren Sinn wie auch die Erkennung fehlerhaft übertragener Dateneinheiten und deren Wiederherstellung im weiteren Sinne. </a:t>
            </a:r>
          </a:p>
          <a:p>
            <a:pPr marL="914400" lvl="2" indent="0">
              <a:buNone/>
            </a:pPr>
            <a:r>
              <a:rPr lang="de-DE" sz="800" dirty="0"/>
              <a:t>(Quelle: http://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/Datenwiederherstellung) 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7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Datenwiederherstellung</a:t>
            </a:r>
          </a:p>
        </p:txBody>
      </p:sp>
    </p:spTree>
    <p:extLst>
      <p:ext uri="{BB962C8B-B14F-4D97-AF65-F5344CB8AC3E}">
        <p14:creationId xmlns:p14="http://schemas.microsoft.com/office/powerpoint/2010/main" val="160537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Unter Unix: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8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eines Oracle-Datenbanksystems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03FF505-8F1D-8244-8EE8-E87806DF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93" y="1280540"/>
            <a:ext cx="8208994" cy="48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8E9246-3B7B-134E-9C14-D2A94138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/>
              <a:t>Unter Windows: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60F1C0-3A7F-1E4F-90AC-6209FEF2B0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9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805155-1F62-E24C-AD63-05AE377DA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Backup &amp; </a:t>
            </a:r>
            <a:r>
              <a:rPr lang="de-DE" dirty="0" err="1"/>
              <a:t>Recovery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72FA6-92AC-C640-AD67-092D3062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eines Oracle-Datenbanksystems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3F75DB-6961-E847-92E4-23C290D6D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20" y="1265520"/>
            <a:ext cx="8423169" cy="504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0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T-AG-Theme White">
  <a:themeElements>
    <a:clrScheme name="MT AG Witwicki">
      <a:dk1>
        <a:srgbClr val="246DA0"/>
      </a:dk1>
      <a:lt1>
        <a:sysClr val="window" lastClr="FFFFFF"/>
      </a:lt1>
      <a:dk2>
        <a:srgbClr val="44546A"/>
      </a:dk2>
      <a:lt2>
        <a:srgbClr val="C9C6C6"/>
      </a:lt2>
      <a:accent1>
        <a:srgbClr val="052145"/>
      </a:accent1>
      <a:accent2>
        <a:srgbClr val="246DA0"/>
      </a:accent2>
      <a:accent3>
        <a:srgbClr val="4E75AD"/>
      </a:accent3>
      <a:accent4>
        <a:srgbClr val="91ACD9"/>
      </a:accent4>
      <a:accent5>
        <a:srgbClr val="BDCD8C"/>
      </a:accent5>
      <a:accent6>
        <a:srgbClr val="8EA548"/>
      </a:accent6>
      <a:hlink>
        <a:srgbClr val="0563C1"/>
      </a:hlink>
      <a:folHlink>
        <a:srgbClr val="954F72"/>
      </a:folHlink>
    </a:clrScheme>
    <a:fontScheme name="MT AG">
      <a:majorFont>
        <a:latin typeface="Neo Sans Light"/>
        <a:ea typeface=""/>
        <a:cs typeface=""/>
      </a:majorFont>
      <a:minorFont>
        <a:latin typeface="Neo Sans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9bfa5625-deda-40f0-932d-42bd7f5ed1e7">
      <Terms xmlns="http://schemas.microsoft.com/office/infopath/2007/PartnerControls"/>
    </TaxKeywordTaxHTField>
    <TaxCatchAll xmlns="9bfa5625-deda-40f0-932d-42bd7f5ed1e7"/>
    <m4f154c464174ac5b58355c6d2b3e05a xmlns="9bfa5625-deda-40f0-932d-42bd7f5ed1e7">
      <Terms xmlns="http://schemas.microsoft.com/office/infopath/2007/PartnerControls"/>
    </m4f154c464174ac5b58355c6d2b3e05a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C Document" ma:contentTypeID="0x010100E1B4D8F5DE9419409FD49EBFB803B7C0006AD7E61C326E8D4CB9F9FB16E51390A2" ma:contentTypeVersion="7" ma:contentTypeDescription="Ein neues Dokument erstellen." ma:contentTypeScope="" ma:versionID="8b55d68cf6bc0b4dec8b85da6c292605">
  <xsd:schema xmlns:xsd="http://www.w3.org/2001/XMLSchema" xmlns:xs="http://www.w3.org/2001/XMLSchema" xmlns:p="http://schemas.microsoft.com/office/2006/metadata/properties" xmlns:ns2="9bfa5625-deda-40f0-932d-42bd7f5ed1e7" xmlns:ns3="faae27ce-fafc-4c03-88a8-65c3d15dbbcd" targetNamespace="http://schemas.microsoft.com/office/2006/metadata/properties" ma:root="true" ma:fieldsID="8bc7879a108d0f529145786beb452882" ns2:_="" ns3:_="">
    <xsd:import namespace="9bfa5625-deda-40f0-932d-42bd7f5ed1e7"/>
    <xsd:import namespace="faae27ce-fafc-4c03-88a8-65c3d15dbbcd"/>
    <xsd:element name="properties">
      <xsd:complexType>
        <xsd:sequence>
          <xsd:element name="documentManagement">
            <xsd:complexType>
              <xsd:all>
                <xsd:element ref="ns2:m4f154c464174ac5b58355c6d2b3e05a" minOccurs="0"/>
                <xsd:element ref="ns2:TaxCatchAll" minOccurs="0"/>
                <xsd:element ref="ns2:TaxCatchAllLabel" minOccurs="0"/>
                <xsd:element ref="ns2:TaxKeywordTaxHTFie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a5625-deda-40f0-932d-42bd7f5ed1e7" elementFormDefault="qualified">
    <xsd:import namespace="http://schemas.microsoft.com/office/2006/documentManagement/types"/>
    <xsd:import namespace="http://schemas.microsoft.com/office/infopath/2007/PartnerControls"/>
    <xsd:element name="m4f154c464174ac5b58355c6d2b3e05a" ma:index="8" nillable="true" ma:taxonomy="true" ma:internalName="m4f154c464174ac5b58355c6d2b3e05a" ma:taxonomyFieldName="MCKnowledgeTag" ma:displayName="MTAG Tag" ma:fieldId="{64f154c4-6417-4ac5-b583-55c6d2b3e05a}" ma:sspId="f7321fbc-50bf-429f-9dfc-a6d339caed9c" ma:termSetId="d5a49cda-06ce-400c-a7a4-cfdc8cb3f8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7f00913-e716-498a-a4bf-755cbc033fed}" ma:internalName="TaxCatchAll" ma:showField="CatchAllData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7f00913-e716-498a-a4bf-755cbc033fed}" ma:internalName="TaxCatchAllLabel" ma:readOnly="true" ma:showField="CatchAllDataLabel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Mein Tag" ma:fieldId="{23f27201-bee3-471e-b2e7-b64fd8b7ca38}" ma:taxonomyMulti="true" ma:sspId="f7321fbc-50bf-429f-9dfc-a6d339caed9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27ce-fafc-4c03-88a8-65c3d15dbb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10AA29-0540-4198-B364-0F2FE994A1EF}">
  <ds:schemaRefs>
    <ds:schemaRef ds:uri="http://schemas.microsoft.com/office/2006/metadata/properties"/>
    <ds:schemaRef ds:uri="http://www.w3.org/2000/xmlns/"/>
    <ds:schemaRef ds:uri="9bfa5625-deda-40f0-932d-42bd7f5ed1e7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998772-BD61-4CEE-851E-B9786E854BC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bfa5625-deda-40f0-932d-42bd7f5ed1e7"/>
    <ds:schemaRef ds:uri="faae27ce-fafc-4c03-88a8-65c3d15dbbcd"/>
  </ds:schemaRefs>
</ds:datastoreItem>
</file>

<file path=customXml/itemProps3.xml><?xml version="1.0" encoding="utf-8"?>
<ds:datastoreItem xmlns:ds="http://schemas.openxmlformats.org/officeDocument/2006/customXml" ds:itemID="{2C58AF83-80ED-49CA-B7C1-C216AFEDB8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Microsoft Office PowerPoint</Application>
  <PresentationFormat>Breitbild</PresentationFormat>
  <Paragraphs>594</Paragraphs>
  <Slides>58</Slides>
  <Notes>5</Notes>
  <HiddenSlides>6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59" baseType="lpstr">
      <vt:lpstr>MT-AG-Theme White</vt:lpstr>
      <vt:lpstr>Herzlich Willkommen  </vt:lpstr>
      <vt:lpstr>Facts &amp; Figures</vt:lpstr>
      <vt:lpstr>PowerPoint-Präsentation</vt:lpstr>
      <vt:lpstr>Einleitung</vt:lpstr>
      <vt:lpstr>Motivation</vt:lpstr>
      <vt:lpstr>Datensicherungsstrategie</vt:lpstr>
      <vt:lpstr>Datenwiederherstellung</vt:lpstr>
      <vt:lpstr>Architektur eines Oracle-Datenbanksystems</vt:lpstr>
      <vt:lpstr>Architektur eines Oracle-Datenbanksystems</vt:lpstr>
      <vt:lpstr>Architektur eines Oracle-Datenbanksystems</vt:lpstr>
      <vt:lpstr>Redolog-Dateien</vt:lpstr>
      <vt:lpstr>Control-Datei</vt:lpstr>
      <vt:lpstr>Control-Datei</vt:lpstr>
      <vt:lpstr>Parameterdatei</vt:lpstr>
      <vt:lpstr>Passwort-Datei</vt:lpstr>
      <vt:lpstr>Startprozedur der Datenbank</vt:lpstr>
      <vt:lpstr>Stoppen der Datenbank</vt:lpstr>
      <vt:lpstr>Stoppen der Datenbank</vt:lpstr>
      <vt:lpstr>Vorbeugende Backup-Maßnahmen</vt:lpstr>
      <vt:lpstr>Wie lange darf die Wiederherstellung dauern?</vt:lpstr>
      <vt:lpstr>Kann die Datenbank offline gesichert werden?</vt:lpstr>
      <vt:lpstr>Wie groß ist das zu erwartende Datenvolumen?</vt:lpstr>
      <vt:lpstr>Backup-Arten</vt:lpstr>
      <vt:lpstr>Backup-Arten</vt:lpstr>
      <vt:lpstr>Backup-Arten</vt:lpstr>
      <vt:lpstr>Sicherungstools</vt:lpstr>
      <vt:lpstr>Aufbewahrungsrichtlinien</vt:lpstr>
      <vt:lpstr>Backupzyklen</vt:lpstr>
      <vt:lpstr>Physische Backups</vt:lpstr>
      <vt:lpstr>Physische Backups</vt:lpstr>
      <vt:lpstr>Physische Backups</vt:lpstr>
      <vt:lpstr>Physische Backups</vt:lpstr>
      <vt:lpstr>Physische Backups</vt:lpstr>
      <vt:lpstr>Physisches Backup</vt:lpstr>
      <vt:lpstr>Physische Backups</vt:lpstr>
      <vt:lpstr>Physische Backups</vt:lpstr>
      <vt:lpstr>Physische Backups</vt:lpstr>
      <vt:lpstr>PowerPoint-Präsentation</vt:lpstr>
      <vt:lpstr>Oracle Recovery Manager (RMAN)</vt:lpstr>
      <vt:lpstr>Oracle Recovery Manager (RMAN)</vt:lpstr>
      <vt:lpstr>Oracle Recovery Manager (RMAN)</vt:lpstr>
      <vt:lpstr>Oracle Recovery Manager (RMAN)</vt:lpstr>
      <vt:lpstr>Oracle Recovery Manager (RMAN)</vt:lpstr>
      <vt:lpstr>Oracle Recovery Manager (RMAN)</vt:lpstr>
      <vt:lpstr>PowerPoint-Präsentation</vt:lpstr>
      <vt:lpstr> Restores und Recovery  </vt:lpstr>
      <vt:lpstr> Restores und Recovery  </vt:lpstr>
      <vt:lpstr>Restores und Recovery</vt:lpstr>
      <vt:lpstr>Restores und Recovery</vt:lpstr>
      <vt:lpstr>Restores und Recovery</vt:lpstr>
      <vt:lpstr>Restores und Recovery</vt:lpstr>
      <vt:lpstr>Korruption</vt:lpstr>
      <vt:lpstr>Restores und Recovery</vt:lpstr>
      <vt:lpstr>Vielen Dank für Ihre Aufmerksamkeit</vt:lpstr>
      <vt:lpstr>Unsere Kompetenzbereiche</vt:lpstr>
      <vt:lpstr>Wir bieten Architektur, Entwicklung und Betrieb aus einer Hand 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Stefan.Witwicki@mt-ag.com</dc:creator>
  <cp:lastModifiedBy>Mach, Volker</cp:lastModifiedBy>
  <cp:revision>799</cp:revision>
  <cp:lastPrinted>2019-04-16T11:57:34Z</cp:lastPrinted>
  <dcterms:created xsi:type="dcterms:W3CDTF">2015-07-23T15:49:09Z</dcterms:created>
  <dcterms:modified xsi:type="dcterms:W3CDTF">2019-10-11T05:52:04Z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0x010100E1B4D8F5DE9419409FD49EBFB803B7C0006AD7E61C326E8D4CB9F9FB16E51390A2</vt:lpwstr>
  </property>
  <property fmtid="{D5CDD505-2E9C-101B-9397-08002B2CF9AE}" pid="3" name="_dlc_DocIdItemGuid">
    <vt:lpwstr>76388ab4-6c55-47d0-8457-35fc3f93ab6c</vt:lpwstr>
  </property>
  <property fmtid="{D5CDD505-2E9C-101B-9397-08002B2CF9AE}" pid="4" name="TaxKeyword">
    <vt:lpwstr/>
  </property>
  <property fmtid="{D5CDD505-2E9C-101B-9397-08002B2CF9AE}" pid="5" name="AuthorIds_UIVersion_1024">
    <vt:lpwstr>20</vt:lpwstr>
  </property>
  <property fmtid="{D5CDD505-2E9C-101B-9397-08002B2CF9AE}" pid="6" name="MCKnowledgeTag">
    <vt:lpwstr/>
  </property>
</Properties>
</file>